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58" r:id="rId3"/>
    <p:sldId id="257" r:id="rId4"/>
    <p:sldId id="259" r:id="rId5"/>
    <p:sldId id="261" r:id="rId6"/>
    <p:sldId id="262" r:id="rId7"/>
    <p:sldId id="263" r:id="rId8"/>
    <p:sldId id="264" r:id="rId9"/>
    <p:sldId id="265" r:id="rId10"/>
    <p:sldId id="266"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6" r:id="rId24"/>
    <p:sldId id="280" r:id="rId25"/>
    <p:sldId id="281" r:id="rId26"/>
    <p:sldId id="282" r:id="rId27"/>
    <p:sldId id="285" r:id="rId28"/>
    <p:sldId id="267" r:id="rId29"/>
    <p:sldId id="283"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146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B98A3B-B319-4381-A376-EDD5B3194CCF}" type="datetimeFigureOut">
              <a:rPr lang="en-NZ" smtClean="0"/>
              <a:t>3/10/2015</a:t>
            </a:fld>
            <a:endParaRPr lang="en-NZ"/>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AFC1EE-799E-4722-A44F-EC8282DB5350}" type="slidenum">
              <a:rPr lang="en-NZ" smtClean="0"/>
              <a:t>‹#›</a:t>
            </a:fld>
            <a:endParaRPr lang="en-NZ"/>
          </a:p>
        </p:txBody>
      </p:sp>
    </p:spTree>
    <p:extLst>
      <p:ext uri="{BB962C8B-B14F-4D97-AF65-F5344CB8AC3E}">
        <p14:creationId xmlns:p14="http://schemas.microsoft.com/office/powerpoint/2010/main" val="3357580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NZ" dirty="0" smtClean="0">
                <a:solidFill>
                  <a:schemeClr val="tx1"/>
                </a:solidFill>
              </a:rPr>
              <a:t>Groups of this kind originated in the UK in 1968, under the name Oxford Study Groups with Industry. I was a postdoctoral fellow there then and my mentor was its founder. Since then, the concept has been adopted by many other countries, and study groups have become a well-established institution and a leading format for interaction between mathematics and industry world-wide. Besides being a source of interesting new problems in mathematics, they also serve as an important mechanism for the transfer of mathematical technology between academia and industry.  They were first introduced in Australia in 1984 under the auspices of the CSIRO. (Again I was there.)  In the 1990s they were transferred to the Division of Applied Mathematics of the Australian Mathematical Society. In 1993 when this was re-constituted to embrace New Zealand, thereby becoming the Australian and New Zealand Industrial and Applied Mathematics (ANZIAM) organisation we know today, the MISGs were packaged as an activity of ANZIAM.  NZ activity became a significant part of this activity for the last twenty years and NZ hosted the joint one with Australia here in Auckland in the three years 2004-6. Of late increasingly, both NZ Industry and Government groups have asked for a regular NZ-based activity of this kind, and this is the rationale for this new initiative to be launched. We were determined that it is seen as an activity for the whole country and in the wider Asia-Pacific Region.  Importantly, we ensured it was also seen as an activity constituted within ANZIAM and the NZ branch is charged with general oversight of this. </a:t>
            </a:r>
          </a:p>
          <a:p>
            <a:pPr algn="just"/>
            <a:endParaRPr lang="en-NZ" dirty="0" smtClean="0">
              <a:solidFill>
                <a:schemeClr val="tx1"/>
              </a:solidFill>
            </a:endParaRPr>
          </a:p>
          <a:p>
            <a:endParaRPr lang="en-NZ" dirty="0"/>
          </a:p>
        </p:txBody>
      </p:sp>
      <p:sp>
        <p:nvSpPr>
          <p:cNvPr id="4" name="Slide Number Placeholder 3"/>
          <p:cNvSpPr>
            <a:spLocks noGrp="1"/>
          </p:cNvSpPr>
          <p:nvPr>
            <p:ph type="sldNum" sz="quarter" idx="10"/>
          </p:nvPr>
        </p:nvSpPr>
        <p:spPr/>
        <p:txBody>
          <a:bodyPr/>
          <a:lstStyle/>
          <a:p>
            <a:fld id="{8BAFC1EE-799E-4722-A44F-EC8282DB5350}" type="slidenum">
              <a:rPr lang="en-NZ" smtClean="0"/>
              <a:t>4</a:t>
            </a:fld>
            <a:endParaRPr lang="en-NZ"/>
          </a:p>
        </p:txBody>
      </p:sp>
    </p:spTree>
    <p:extLst>
      <p:ext uri="{BB962C8B-B14F-4D97-AF65-F5344CB8AC3E}">
        <p14:creationId xmlns:p14="http://schemas.microsoft.com/office/powerpoint/2010/main" val="3606929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ＭＳ Ｐゴシック" charset="-128"/>
              </a:defRPr>
            </a:lvl1pPr>
            <a:lvl2pPr marL="742950" indent="-285750"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eaLnBrk="1" hangingPunct="1">
              <a:spcBef>
                <a:spcPct val="0"/>
              </a:spcBef>
            </a:pPr>
            <a:fld id="{634588F0-518D-4EA1-A212-F6B3DD8E0186}" type="slidenum">
              <a:rPr lang="en-US" altLang="en-US" smtClean="0">
                <a:latin typeface="Arial" charset="0"/>
              </a:rPr>
              <a:pPr eaLnBrk="1" hangingPunct="1">
                <a:spcBef>
                  <a:spcPct val="0"/>
                </a:spcBef>
              </a:pPr>
              <a:t>12</a:t>
            </a:fld>
            <a:endParaRPr lang="en-US" altLang="en-US"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NZ"/>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NZ"/>
          </a:p>
        </p:txBody>
      </p:sp>
      <p:sp>
        <p:nvSpPr>
          <p:cNvPr id="4" name="Date Placeholder 3"/>
          <p:cNvSpPr>
            <a:spLocks noGrp="1"/>
          </p:cNvSpPr>
          <p:nvPr>
            <p:ph type="dt" sz="half" idx="10"/>
          </p:nvPr>
        </p:nvSpPr>
        <p:spPr/>
        <p:txBody>
          <a:bodyPr/>
          <a:lstStyle/>
          <a:p>
            <a:fld id="{CBA5385D-C503-4833-BAFF-4E9ACE8F801B}" type="datetimeFigureOut">
              <a:rPr lang="en-NZ" smtClean="0"/>
              <a:t>3/10/2015</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D5CA0BA9-6340-4608-95C9-5CD1964E0483}" type="slidenum">
              <a:rPr lang="en-NZ" smtClean="0"/>
              <a:t>‹#›</a:t>
            </a:fld>
            <a:endParaRPr lang="en-NZ"/>
          </a:p>
        </p:txBody>
      </p:sp>
    </p:spTree>
    <p:extLst>
      <p:ext uri="{BB962C8B-B14F-4D97-AF65-F5344CB8AC3E}">
        <p14:creationId xmlns:p14="http://schemas.microsoft.com/office/powerpoint/2010/main" val="1820976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CBA5385D-C503-4833-BAFF-4E9ACE8F801B}" type="datetimeFigureOut">
              <a:rPr lang="en-NZ" smtClean="0"/>
              <a:t>3/10/2015</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D5CA0BA9-6340-4608-95C9-5CD1964E0483}" type="slidenum">
              <a:rPr lang="en-NZ" smtClean="0"/>
              <a:t>‹#›</a:t>
            </a:fld>
            <a:endParaRPr lang="en-NZ"/>
          </a:p>
        </p:txBody>
      </p:sp>
    </p:spTree>
    <p:extLst>
      <p:ext uri="{BB962C8B-B14F-4D97-AF65-F5344CB8AC3E}">
        <p14:creationId xmlns:p14="http://schemas.microsoft.com/office/powerpoint/2010/main" val="631421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NZ"/>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CBA5385D-C503-4833-BAFF-4E9ACE8F801B}" type="datetimeFigureOut">
              <a:rPr lang="en-NZ" smtClean="0"/>
              <a:t>3/10/2015</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D5CA0BA9-6340-4608-95C9-5CD1964E0483}" type="slidenum">
              <a:rPr lang="en-NZ" smtClean="0"/>
              <a:t>‹#›</a:t>
            </a:fld>
            <a:endParaRPr lang="en-NZ"/>
          </a:p>
        </p:txBody>
      </p:sp>
    </p:spTree>
    <p:extLst>
      <p:ext uri="{BB962C8B-B14F-4D97-AF65-F5344CB8AC3E}">
        <p14:creationId xmlns:p14="http://schemas.microsoft.com/office/powerpoint/2010/main" val="3676270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CBA5385D-C503-4833-BAFF-4E9ACE8F801B}" type="datetimeFigureOut">
              <a:rPr lang="en-NZ" smtClean="0"/>
              <a:t>3/10/2015</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D5CA0BA9-6340-4608-95C9-5CD1964E0483}" type="slidenum">
              <a:rPr lang="en-NZ" smtClean="0"/>
              <a:t>‹#›</a:t>
            </a:fld>
            <a:endParaRPr lang="en-NZ"/>
          </a:p>
        </p:txBody>
      </p:sp>
    </p:spTree>
    <p:extLst>
      <p:ext uri="{BB962C8B-B14F-4D97-AF65-F5344CB8AC3E}">
        <p14:creationId xmlns:p14="http://schemas.microsoft.com/office/powerpoint/2010/main" val="902865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NZ"/>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A5385D-C503-4833-BAFF-4E9ACE8F801B}" type="datetimeFigureOut">
              <a:rPr lang="en-NZ" smtClean="0"/>
              <a:t>3/10/2015</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D5CA0BA9-6340-4608-95C9-5CD1964E0483}" type="slidenum">
              <a:rPr lang="en-NZ" smtClean="0"/>
              <a:t>‹#›</a:t>
            </a:fld>
            <a:endParaRPr lang="en-NZ"/>
          </a:p>
        </p:txBody>
      </p:sp>
    </p:spTree>
    <p:extLst>
      <p:ext uri="{BB962C8B-B14F-4D97-AF65-F5344CB8AC3E}">
        <p14:creationId xmlns:p14="http://schemas.microsoft.com/office/powerpoint/2010/main" val="3592859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Date Placeholder 4"/>
          <p:cNvSpPr>
            <a:spLocks noGrp="1"/>
          </p:cNvSpPr>
          <p:nvPr>
            <p:ph type="dt" sz="half" idx="10"/>
          </p:nvPr>
        </p:nvSpPr>
        <p:spPr/>
        <p:txBody>
          <a:bodyPr/>
          <a:lstStyle/>
          <a:p>
            <a:fld id="{CBA5385D-C503-4833-BAFF-4E9ACE8F801B}" type="datetimeFigureOut">
              <a:rPr lang="en-NZ" smtClean="0"/>
              <a:t>3/10/2015</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D5CA0BA9-6340-4608-95C9-5CD1964E0483}" type="slidenum">
              <a:rPr lang="en-NZ" smtClean="0"/>
              <a:t>‹#›</a:t>
            </a:fld>
            <a:endParaRPr lang="en-NZ"/>
          </a:p>
        </p:txBody>
      </p:sp>
    </p:spTree>
    <p:extLst>
      <p:ext uri="{BB962C8B-B14F-4D97-AF65-F5344CB8AC3E}">
        <p14:creationId xmlns:p14="http://schemas.microsoft.com/office/powerpoint/2010/main" val="1877631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NZ"/>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7" name="Date Placeholder 6"/>
          <p:cNvSpPr>
            <a:spLocks noGrp="1"/>
          </p:cNvSpPr>
          <p:nvPr>
            <p:ph type="dt" sz="half" idx="10"/>
          </p:nvPr>
        </p:nvSpPr>
        <p:spPr/>
        <p:txBody>
          <a:bodyPr/>
          <a:lstStyle/>
          <a:p>
            <a:fld id="{CBA5385D-C503-4833-BAFF-4E9ACE8F801B}" type="datetimeFigureOut">
              <a:rPr lang="en-NZ" smtClean="0"/>
              <a:t>3/10/2015</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D5CA0BA9-6340-4608-95C9-5CD1964E0483}" type="slidenum">
              <a:rPr lang="en-NZ" smtClean="0"/>
              <a:t>‹#›</a:t>
            </a:fld>
            <a:endParaRPr lang="en-NZ"/>
          </a:p>
        </p:txBody>
      </p:sp>
    </p:spTree>
    <p:extLst>
      <p:ext uri="{BB962C8B-B14F-4D97-AF65-F5344CB8AC3E}">
        <p14:creationId xmlns:p14="http://schemas.microsoft.com/office/powerpoint/2010/main" val="2324221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Date Placeholder 2"/>
          <p:cNvSpPr>
            <a:spLocks noGrp="1"/>
          </p:cNvSpPr>
          <p:nvPr>
            <p:ph type="dt" sz="half" idx="10"/>
          </p:nvPr>
        </p:nvSpPr>
        <p:spPr/>
        <p:txBody>
          <a:bodyPr/>
          <a:lstStyle/>
          <a:p>
            <a:fld id="{CBA5385D-C503-4833-BAFF-4E9ACE8F801B}" type="datetimeFigureOut">
              <a:rPr lang="en-NZ" smtClean="0"/>
              <a:t>3/10/2015</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D5CA0BA9-6340-4608-95C9-5CD1964E0483}" type="slidenum">
              <a:rPr lang="en-NZ" smtClean="0"/>
              <a:t>‹#›</a:t>
            </a:fld>
            <a:endParaRPr lang="en-NZ"/>
          </a:p>
        </p:txBody>
      </p:sp>
    </p:spTree>
    <p:extLst>
      <p:ext uri="{BB962C8B-B14F-4D97-AF65-F5344CB8AC3E}">
        <p14:creationId xmlns:p14="http://schemas.microsoft.com/office/powerpoint/2010/main" val="1948990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A5385D-C503-4833-BAFF-4E9ACE8F801B}" type="datetimeFigureOut">
              <a:rPr lang="en-NZ" smtClean="0"/>
              <a:t>3/10/2015</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D5CA0BA9-6340-4608-95C9-5CD1964E0483}" type="slidenum">
              <a:rPr lang="en-NZ" smtClean="0"/>
              <a:t>‹#›</a:t>
            </a:fld>
            <a:endParaRPr lang="en-NZ"/>
          </a:p>
        </p:txBody>
      </p:sp>
    </p:spTree>
    <p:extLst>
      <p:ext uri="{BB962C8B-B14F-4D97-AF65-F5344CB8AC3E}">
        <p14:creationId xmlns:p14="http://schemas.microsoft.com/office/powerpoint/2010/main" val="645384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NZ"/>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A5385D-C503-4833-BAFF-4E9ACE8F801B}" type="datetimeFigureOut">
              <a:rPr lang="en-NZ" smtClean="0"/>
              <a:t>3/10/2015</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D5CA0BA9-6340-4608-95C9-5CD1964E0483}" type="slidenum">
              <a:rPr lang="en-NZ" smtClean="0"/>
              <a:t>‹#›</a:t>
            </a:fld>
            <a:endParaRPr lang="en-NZ"/>
          </a:p>
        </p:txBody>
      </p:sp>
    </p:spTree>
    <p:extLst>
      <p:ext uri="{BB962C8B-B14F-4D97-AF65-F5344CB8AC3E}">
        <p14:creationId xmlns:p14="http://schemas.microsoft.com/office/powerpoint/2010/main" val="3870313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NZ"/>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A5385D-C503-4833-BAFF-4E9ACE8F801B}" type="datetimeFigureOut">
              <a:rPr lang="en-NZ" smtClean="0"/>
              <a:t>3/10/2015</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D5CA0BA9-6340-4608-95C9-5CD1964E0483}" type="slidenum">
              <a:rPr lang="en-NZ" smtClean="0"/>
              <a:t>‹#›</a:t>
            </a:fld>
            <a:endParaRPr lang="en-NZ"/>
          </a:p>
        </p:txBody>
      </p:sp>
    </p:spTree>
    <p:extLst>
      <p:ext uri="{BB962C8B-B14F-4D97-AF65-F5344CB8AC3E}">
        <p14:creationId xmlns:p14="http://schemas.microsoft.com/office/powerpoint/2010/main" val="2420179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NZ"/>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A5385D-C503-4833-BAFF-4E9ACE8F801B}" type="datetimeFigureOut">
              <a:rPr lang="en-NZ" smtClean="0"/>
              <a:t>3/10/2015</a:t>
            </a:fld>
            <a:endParaRPr lang="en-NZ"/>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CA0BA9-6340-4608-95C9-5CD1964E0483}" type="slidenum">
              <a:rPr lang="en-NZ" smtClean="0"/>
              <a:t>‹#›</a:t>
            </a:fld>
            <a:endParaRPr lang="en-NZ"/>
          </a:p>
        </p:txBody>
      </p:sp>
    </p:spTree>
    <p:extLst>
      <p:ext uri="{BB962C8B-B14F-4D97-AF65-F5344CB8AC3E}">
        <p14:creationId xmlns:p14="http://schemas.microsoft.com/office/powerpoint/2010/main" val="26239902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video" Target="file:///E:\MISG2011\Rabbling%20off.wmv"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www.google.co.nz/url?sa=i&amp;rct=j&amp;q=&amp;esrc=s&amp;source=images&amp;cd=&amp;cad=rja&amp;uact=8&amp;ved=0CAcQjRxqFQoTCKKPnuD8jscCFcIbpgodbDIObw&amp;url=http://www.seraustralasia.com/&amp;ei=93LAVdnUPKW7mwXE5pAg&amp;bvm=bv.99261572,d.dGY&amp;psig=AFQjCNHZ7H9IYO9uAinapZ_xUWrh0-xEzw&amp;ust=1438762131213183" TargetMode="Externa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www.minz.org.nz/"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hyperlink" Target="http://mathsinindustry.com/about/misg-2016-3/" TargetMode="External"/><Relationship Id="rId2" Type="http://schemas.openxmlformats.org/officeDocument/2006/relationships/hyperlink" Target="http://www.minz.org.nz/" TargetMode="External"/><Relationship Id="rId1" Type="http://schemas.openxmlformats.org/officeDocument/2006/relationships/slideLayout" Target="../slideLayouts/slideLayout1.xml"/><Relationship Id="rId5" Type="http://schemas.openxmlformats.org/officeDocument/2006/relationships/image" Target="../media/image12.emf"/><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0649"/>
            <a:ext cx="7772400" cy="1728191"/>
          </a:xfrm>
          <a:solidFill>
            <a:schemeClr val="accent1">
              <a:lumMod val="20000"/>
              <a:lumOff val="80000"/>
            </a:schemeClr>
          </a:solidFill>
        </p:spPr>
        <p:txBody>
          <a:bodyPr>
            <a:normAutofit fontScale="90000"/>
          </a:bodyPr>
          <a:lstStyle/>
          <a:p>
            <a:r>
              <a:rPr lang="en-NZ" dirty="0" smtClean="0"/>
              <a:t>Successful Initiatives in Australia and New Zealand</a:t>
            </a:r>
            <a:br>
              <a:rPr lang="en-NZ" dirty="0" smtClean="0"/>
            </a:br>
            <a:r>
              <a:rPr lang="en-NZ" sz="1800" dirty="0" smtClean="0"/>
              <a:t>NIMS Global Forum</a:t>
            </a:r>
            <a:r>
              <a:rPr lang="en-NZ" dirty="0" smtClean="0"/>
              <a:t> </a:t>
            </a:r>
            <a:r>
              <a:rPr lang="en-NZ" sz="1800" dirty="0" smtClean="0"/>
              <a:t>2015</a:t>
            </a:r>
            <a:endParaRPr lang="en-NZ" sz="1800" dirty="0"/>
          </a:p>
        </p:txBody>
      </p:sp>
      <p:sp>
        <p:nvSpPr>
          <p:cNvPr id="3" name="Subtitle 2"/>
          <p:cNvSpPr>
            <a:spLocks noGrp="1"/>
          </p:cNvSpPr>
          <p:nvPr>
            <p:ph type="subTitle" idx="1"/>
          </p:nvPr>
        </p:nvSpPr>
        <p:spPr>
          <a:xfrm>
            <a:off x="0" y="2086243"/>
            <a:ext cx="9144000" cy="4797152"/>
          </a:xfrm>
          <a:solidFill>
            <a:schemeClr val="bg2"/>
          </a:solidFill>
        </p:spPr>
        <p:txBody>
          <a:bodyPr/>
          <a:lstStyle/>
          <a:p>
            <a:pPr algn="l"/>
            <a:r>
              <a:rPr lang="en-NZ" sz="4000" dirty="0" smtClean="0">
                <a:solidFill>
                  <a:schemeClr val="tx1"/>
                </a:solidFill>
              </a:rPr>
              <a:t>         </a:t>
            </a:r>
            <a:r>
              <a:rPr lang="en-NZ" sz="4000" dirty="0" smtClean="0">
                <a:solidFill>
                  <a:schemeClr val="tx1"/>
                </a:solidFill>
              </a:rPr>
              <a:t>Graeme </a:t>
            </a:r>
            <a:r>
              <a:rPr lang="en-NZ" sz="4000" dirty="0" smtClean="0">
                <a:solidFill>
                  <a:schemeClr val="tx1"/>
                </a:solidFill>
              </a:rPr>
              <a:t>Wake </a:t>
            </a:r>
          </a:p>
          <a:p>
            <a:pPr algn="l"/>
            <a:r>
              <a:rPr lang="en-NZ" sz="4000" dirty="0">
                <a:solidFill>
                  <a:schemeClr val="tx1"/>
                </a:solidFill>
              </a:rPr>
              <a:t> </a:t>
            </a:r>
            <a:r>
              <a:rPr lang="en-NZ" sz="4000" dirty="0" smtClean="0">
                <a:solidFill>
                  <a:schemeClr val="tx1"/>
                </a:solidFill>
              </a:rPr>
              <a:t>    </a:t>
            </a:r>
            <a:r>
              <a:rPr lang="en-NZ" dirty="0" smtClean="0">
                <a:solidFill>
                  <a:schemeClr val="tx1"/>
                </a:solidFill>
              </a:rPr>
              <a:t>Massey </a:t>
            </a:r>
            <a:r>
              <a:rPr lang="en-NZ" dirty="0" smtClean="0">
                <a:solidFill>
                  <a:schemeClr val="tx1"/>
                </a:solidFill>
              </a:rPr>
              <a:t>University </a:t>
            </a:r>
            <a:r>
              <a:rPr lang="en-NZ" dirty="0" smtClean="0">
                <a:solidFill>
                  <a:schemeClr val="tx1"/>
                </a:solidFill>
              </a:rPr>
              <a:t>Auckland</a:t>
            </a:r>
          </a:p>
          <a:p>
            <a:pPr algn="l"/>
            <a:r>
              <a:rPr lang="en-NZ" dirty="0">
                <a:solidFill>
                  <a:schemeClr val="tx1"/>
                </a:solidFill>
              </a:rPr>
              <a:t> </a:t>
            </a:r>
            <a:r>
              <a:rPr lang="en-NZ" dirty="0" smtClean="0">
                <a:solidFill>
                  <a:schemeClr val="tx1"/>
                </a:solidFill>
              </a:rPr>
              <a:t>                 New Zealand</a:t>
            </a:r>
            <a:endParaRPr lang="en-NZ" dirty="0" smtClean="0">
              <a:solidFill>
                <a:schemeClr val="tx1"/>
              </a:solidFill>
            </a:endParaRPr>
          </a:p>
          <a:p>
            <a:endParaRPr lang="en-NZ" dirty="0" smtClean="0">
              <a:solidFill>
                <a:schemeClr val="tx1"/>
              </a:solidFill>
            </a:endParaRPr>
          </a:p>
        </p:txBody>
      </p:sp>
      <p:pic>
        <p:nvPicPr>
          <p:cNvPr id="1026" name="Picture 2" descr="C:\Users\gcwake\Pictures\CM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742087"/>
            <a:ext cx="5328592" cy="1567233"/>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a:xfrm>
            <a:off x="4355976" y="223580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7" name="Picture 6" descr="C:\Users\gcwake\Pictures\IMG_0916.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8" y="1700808"/>
            <a:ext cx="3419872" cy="4608512"/>
          </a:xfrm>
          <a:prstGeom prst="rect">
            <a:avLst/>
          </a:prstGeom>
          <a:noFill/>
          <a:ln>
            <a:noFill/>
          </a:ln>
        </p:spPr>
      </p:pic>
    </p:spTree>
    <p:extLst>
      <p:ext uri="{BB962C8B-B14F-4D97-AF65-F5344CB8AC3E}">
        <p14:creationId xmlns:p14="http://schemas.microsoft.com/office/powerpoint/2010/main" val="33888975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6712"/>
          </a:xfrm>
        </p:spPr>
        <p:txBody>
          <a:bodyPr>
            <a:normAutofit/>
          </a:bodyPr>
          <a:lstStyle/>
          <a:p>
            <a:r>
              <a:rPr lang="en-NZ" dirty="0" smtClean="0"/>
              <a:t>2006 cont’d</a:t>
            </a:r>
            <a:endParaRPr lang="en-NZ" dirty="0"/>
          </a:p>
        </p:txBody>
      </p:sp>
      <p:sp>
        <p:nvSpPr>
          <p:cNvPr id="3" name="Content Placeholder 2"/>
          <p:cNvSpPr>
            <a:spLocks noGrp="1"/>
          </p:cNvSpPr>
          <p:nvPr>
            <p:ph idx="1"/>
          </p:nvPr>
        </p:nvSpPr>
        <p:spPr>
          <a:xfrm>
            <a:off x="457200" y="836712"/>
            <a:ext cx="8229600" cy="5289451"/>
          </a:xfrm>
        </p:spPr>
        <p:txBody>
          <a:bodyPr/>
          <a:lstStyle/>
          <a:p>
            <a:r>
              <a:rPr lang="en-NZ" dirty="0" smtClean="0"/>
              <a:t>Developing an understanding of washing machine dynamics : </a:t>
            </a:r>
            <a:r>
              <a:rPr lang="en-NZ" i="1" dirty="0" smtClean="0">
                <a:solidFill>
                  <a:srgbClr val="FF0000"/>
                </a:solidFill>
              </a:rPr>
              <a:t>Fisher and Paykel </a:t>
            </a:r>
            <a:r>
              <a:rPr lang="en-NZ" i="1" dirty="0" err="1" smtClean="0">
                <a:solidFill>
                  <a:srgbClr val="FF0000"/>
                </a:solidFill>
              </a:rPr>
              <a:t>Whiteware</a:t>
            </a:r>
            <a:endParaRPr lang="en-NZ" i="1" dirty="0" smtClean="0">
              <a:solidFill>
                <a:srgbClr val="FF0000"/>
              </a:solidFill>
            </a:endParaRPr>
          </a:p>
          <a:p>
            <a:r>
              <a:rPr lang="en-NZ" dirty="0" smtClean="0"/>
              <a:t>Tree growth and wood formation – applications of </a:t>
            </a:r>
            <a:r>
              <a:rPr lang="en-NZ" dirty="0" err="1" smtClean="0"/>
              <a:t>anisotropicsurface</a:t>
            </a:r>
            <a:r>
              <a:rPr lang="en-NZ" dirty="0" smtClean="0"/>
              <a:t> growth : </a:t>
            </a:r>
            <a:r>
              <a:rPr lang="en-NZ" i="1" dirty="0" err="1" smtClean="0">
                <a:solidFill>
                  <a:srgbClr val="FF0000"/>
                </a:solidFill>
              </a:rPr>
              <a:t>Ensis</a:t>
            </a:r>
            <a:r>
              <a:rPr lang="en-NZ" i="1" dirty="0" smtClean="0">
                <a:solidFill>
                  <a:srgbClr val="FF0000"/>
                </a:solidFill>
              </a:rPr>
              <a:t> Research</a:t>
            </a:r>
          </a:p>
          <a:p>
            <a:r>
              <a:rPr lang="en-NZ" dirty="0" smtClean="0"/>
              <a:t>Sustainable water management in the minerals industry : </a:t>
            </a:r>
            <a:r>
              <a:rPr lang="en-NZ" i="1" dirty="0" smtClean="0">
                <a:solidFill>
                  <a:srgbClr val="FF0000"/>
                </a:solidFill>
              </a:rPr>
              <a:t>Australian Coal Industry</a:t>
            </a:r>
            <a:endParaRPr lang="en-NZ" i="1" dirty="0">
              <a:solidFill>
                <a:srgbClr val="FF0000"/>
              </a:solidFill>
            </a:endParaRPr>
          </a:p>
        </p:txBody>
      </p:sp>
    </p:spTree>
    <p:extLst>
      <p:ext uri="{BB962C8B-B14F-4D97-AF65-F5344CB8AC3E}">
        <p14:creationId xmlns:p14="http://schemas.microsoft.com/office/powerpoint/2010/main" val="5637630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32657"/>
            <a:ext cx="7772400" cy="1440159"/>
          </a:xfrm>
        </p:spPr>
        <p:txBody>
          <a:bodyPr/>
          <a:lstStyle/>
          <a:p>
            <a:r>
              <a:rPr lang="en-NZ" dirty="0" smtClean="0"/>
              <a:t>2007-15</a:t>
            </a:r>
            <a:endParaRPr lang="en-NZ" dirty="0"/>
          </a:p>
        </p:txBody>
      </p:sp>
      <p:sp>
        <p:nvSpPr>
          <p:cNvPr id="3" name="Subtitle 2"/>
          <p:cNvSpPr>
            <a:spLocks noGrp="1"/>
          </p:cNvSpPr>
          <p:nvPr>
            <p:ph type="subTitle" idx="1"/>
          </p:nvPr>
        </p:nvSpPr>
        <p:spPr>
          <a:xfrm>
            <a:off x="0" y="1988840"/>
            <a:ext cx="9144000" cy="4869160"/>
          </a:xfrm>
          <a:solidFill>
            <a:schemeClr val="tx2">
              <a:lumMod val="20000"/>
              <a:lumOff val="80000"/>
            </a:schemeClr>
          </a:solidFill>
        </p:spPr>
        <p:txBody>
          <a:bodyPr/>
          <a:lstStyle/>
          <a:p>
            <a:pPr marL="457200" indent="-457200" algn="l">
              <a:buFont typeface="Arial" panose="020B0604020202020204" pitchFamily="34" charset="0"/>
              <a:buChar char="•"/>
            </a:pPr>
            <a:r>
              <a:rPr lang="en-NZ" dirty="0" smtClean="0">
                <a:solidFill>
                  <a:schemeClr val="tx1"/>
                </a:solidFill>
              </a:rPr>
              <a:t>MISGs continued over these nine years</a:t>
            </a:r>
          </a:p>
          <a:p>
            <a:pPr marL="457200" indent="-457200" algn="l">
              <a:buFont typeface="Arial" panose="020B0604020202020204" pitchFamily="34" charset="0"/>
              <a:buChar char="•"/>
            </a:pPr>
            <a:r>
              <a:rPr lang="en-NZ" dirty="0" smtClean="0">
                <a:solidFill>
                  <a:schemeClr val="tx1"/>
                </a:solidFill>
              </a:rPr>
              <a:t>Under the auspices of ANZIAM</a:t>
            </a:r>
          </a:p>
          <a:p>
            <a:pPr marL="457200" indent="-457200" algn="l">
              <a:buFont typeface="Arial" panose="020B0604020202020204" pitchFamily="34" charset="0"/>
              <a:buChar char="•"/>
            </a:pPr>
            <a:r>
              <a:rPr lang="en-NZ" dirty="0" smtClean="0">
                <a:solidFill>
                  <a:schemeClr val="tx1"/>
                </a:solidFill>
              </a:rPr>
              <a:t>All on east coast of Australia:</a:t>
            </a:r>
          </a:p>
          <a:p>
            <a:pPr algn="l"/>
            <a:r>
              <a:rPr lang="en-NZ" dirty="0">
                <a:solidFill>
                  <a:schemeClr val="tx1"/>
                </a:solidFill>
              </a:rPr>
              <a:t> </a:t>
            </a:r>
            <a:r>
              <a:rPr lang="en-NZ" dirty="0" smtClean="0">
                <a:solidFill>
                  <a:schemeClr val="tx1"/>
                </a:solidFill>
              </a:rPr>
              <a:t>           Wollongong  2007-9</a:t>
            </a:r>
          </a:p>
          <a:p>
            <a:pPr algn="l"/>
            <a:r>
              <a:rPr lang="en-NZ" dirty="0">
                <a:solidFill>
                  <a:schemeClr val="tx1"/>
                </a:solidFill>
              </a:rPr>
              <a:t> </a:t>
            </a:r>
            <a:r>
              <a:rPr lang="en-NZ" dirty="0" smtClean="0">
                <a:solidFill>
                  <a:schemeClr val="tx1"/>
                </a:solidFill>
              </a:rPr>
              <a:t>            Melbourne   2010-12</a:t>
            </a:r>
          </a:p>
          <a:p>
            <a:pPr algn="l"/>
            <a:r>
              <a:rPr lang="en-NZ" dirty="0">
                <a:solidFill>
                  <a:schemeClr val="tx1"/>
                </a:solidFill>
              </a:rPr>
              <a:t> </a:t>
            </a:r>
            <a:r>
              <a:rPr lang="en-NZ" dirty="0" smtClean="0">
                <a:solidFill>
                  <a:schemeClr val="tx1"/>
                </a:solidFill>
              </a:rPr>
              <a:t>            Brisbane        2013-15</a:t>
            </a:r>
          </a:p>
          <a:p>
            <a:pPr marL="457200" indent="-457200" algn="l">
              <a:buFont typeface="Arial" panose="020B0604020202020204" pitchFamily="34" charset="0"/>
              <a:buChar char="•"/>
            </a:pPr>
            <a:r>
              <a:rPr lang="en-NZ" dirty="0" smtClean="0">
                <a:solidFill>
                  <a:schemeClr val="tx1"/>
                </a:solidFill>
              </a:rPr>
              <a:t>Substantial NZ origin Challenge Providers, sometimes up to 50%, see for example…..</a:t>
            </a:r>
          </a:p>
          <a:p>
            <a:pPr algn="l"/>
            <a:endParaRPr lang="en-NZ" dirty="0">
              <a:solidFill>
                <a:schemeClr val="tx1"/>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2280" y="166119"/>
            <a:ext cx="1894334" cy="2080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4448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457200" y="457200"/>
            <a:ext cx="8351838" cy="1643063"/>
          </a:xfrm>
          <a:solidFill>
            <a:schemeClr val="bg2"/>
          </a:solidFill>
        </p:spPr>
        <p:txBody>
          <a:bodyPr>
            <a:normAutofit fontScale="90000"/>
          </a:bodyPr>
          <a:lstStyle/>
          <a:p>
            <a:pPr eaLnBrk="1" hangingPunct="1"/>
            <a:r>
              <a:rPr lang="en-NZ" altLang="en-US" sz="4000" smtClean="0">
                <a:solidFill>
                  <a:srgbClr val="403152"/>
                </a:solidFill>
              </a:rPr>
              <a:t>Recovery of Vanadium during Steel Manufacture</a:t>
            </a:r>
            <a:r>
              <a:rPr lang="en-NZ" altLang="en-US" sz="4000" smtClean="0"/>
              <a:t>: </a:t>
            </a:r>
            <a:r>
              <a:rPr lang="en-NZ" altLang="en-US" sz="3600" smtClean="0">
                <a:solidFill>
                  <a:schemeClr val="hlink"/>
                </a:solidFill>
              </a:rPr>
              <a:t>New Zealand Steel</a:t>
            </a:r>
            <a:br>
              <a:rPr lang="en-NZ" altLang="en-US" sz="3600" smtClean="0">
                <a:solidFill>
                  <a:schemeClr val="hlink"/>
                </a:solidFill>
              </a:rPr>
            </a:br>
            <a:r>
              <a:rPr lang="en-NZ" altLang="en-US" sz="3600" smtClean="0">
                <a:solidFill>
                  <a:schemeClr val="hlink"/>
                </a:solidFill>
              </a:rPr>
              <a:t>Final report to MISG2011.</a:t>
            </a:r>
            <a:endParaRPr lang="en-US" altLang="en-US" sz="3600" smtClean="0">
              <a:solidFill>
                <a:schemeClr val="hlink"/>
              </a:solidFill>
            </a:endParaRPr>
          </a:p>
        </p:txBody>
      </p:sp>
      <p:sp>
        <p:nvSpPr>
          <p:cNvPr id="2051" name="Subtitle 2"/>
          <p:cNvSpPr>
            <a:spLocks noGrp="1"/>
          </p:cNvSpPr>
          <p:nvPr>
            <p:ph type="subTitle" idx="1"/>
          </p:nvPr>
        </p:nvSpPr>
        <p:spPr>
          <a:xfrm>
            <a:off x="914400" y="2667000"/>
            <a:ext cx="7015163" cy="4048125"/>
          </a:xfrm>
          <a:solidFill>
            <a:schemeClr val="bg2"/>
          </a:solidFill>
        </p:spPr>
        <p:txBody>
          <a:bodyPr>
            <a:normAutofit lnSpcReduction="10000"/>
          </a:bodyPr>
          <a:lstStyle/>
          <a:p>
            <a:pPr algn="l" eaLnBrk="1" hangingPunct="1"/>
            <a:r>
              <a:rPr lang="en-NZ" altLang="en-US" sz="2400" smtClean="0">
                <a:solidFill>
                  <a:srgbClr val="FF0000"/>
                </a:solidFill>
              </a:rPr>
              <a:t>Moderators: </a:t>
            </a:r>
            <a:r>
              <a:rPr lang="en-NZ" altLang="en-US" sz="2400" smtClean="0">
                <a:solidFill>
                  <a:schemeClr val="tx1"/>
                </a:solidFill>
              </a:rPr>
              <a:t>Winston Sweatman (Wed), </a:t>
            </a:r>
          </a:p>
          <a:p>
            <a:pPr algn="l" eaLnBrk="1" hangingPunct="1"/>
            <a:r>
              <a:rPr lang="en-NZ" altLang="en-US" sz="2400" smtClean="0">
                <a:solidFill>
                  <a:schemeClr val="tx1"/>
                </a:solidFill>
              </a:rPr>
              <a:t>                        Graeme Wake (Fri)</a:t>
            </a:r>
          </a:p>
          <a:p>
            <a:pPr algn="l" eaLnBrk="1" hangingPunct="1"/>
            <a:r>
              <a:rPr lang="en-NZ" altLang="en-US" sz="2400" smtClean="0">
                <a:solidFill>
                  <a:srgbClr val="FF0000"/>
                </a:solidFill>
              </a:rPr>
              <a:t>Student Moderator:</a:t>
            </a:r>
            <a:r>
              <a:rPr lang="en-NZ" altLang="en-US" sz="2400" smtClean="0">
                <a:solidFill>
                  <a:schemeClr val="tx1"/>
                </a:solidFill>
              </a:rPr>
              <a:t> Luke Fullard (Fri)</a:t>
            </a:r>
          </a:p>
          <a:p>
            <a:pPr algn="l" eaLnBrk="1" hangingPunct="1"/>
            <a:r>
              <a:rPr lang="en-NZ" altLang="en-US" sz="2400" smtClean="0">
                <a:solidFill>
                  <a:srgbClr val="FF0000"/>
                </a:solidFill>
              </a:rPr>
              <a:t>Industry Reps:</a:t>
            </a:r>
            <a:r>
              <a:rPr lang="en-NZ" altLang="en-US" sz="2400" smtClean="0">
                <a:solidFill>
                  <a:schemeClr val="tx1"/>
                </a:solidFill>
              </a:rPr>
              <a:t> Connal Holmes, Michael O’Connor (Fri)</a:t>
            </a:r>
          </a:p>
          <a:p>
            <a:pPr algn="l" eaLnBrk="1" hangingPunct="1"/>
            <a:r>
              <a:rPr lang="en-NZ" altLang="en-US" sz="2400" smtClean="0">
                <a:solidFill>
                  <a:schemeClr val="tx1"/>
                </a:solidFill>
              </a:rPr>
              <a:t>                            </a:t>
            </a:r>
            <a:r>
              <a:rPr lang="en-NZ" altLang="en-US" sz="2400" i="1" smtClean="0">
                <a:solidFill>
                  <a:schemeClr val="tx1"/>
                </a:solidFill>
              </a:rPr>
              <a:t>Thanks guys!!!!</a:t>
            </a:r>
          </a:p>
          <a:p>
            <a:pPr algn="l" eaLnBrk="1" hangingPunct="1"/>
            <a:r>
              <a:rPr lang="en-NZ" altLang="en-US" sz="2400" smtClean="0">
                <a:solidFill>
                  <a:srgbClr val="FF0000"/>
                </a:solidFill>
              </a:rPr>
              <a:t>Group members: </a:t>
            </a:r>
            <a:r>
              <a:rPr lang="en-US" altLang="en-US" sz="2400" smtClean="0">
                <a:solidFill>
                  <a:schemeClr val="tx1"/>
                </a:solidFill>
              </a:rPr>
              <a:t>Syaza AbDul Latif,  Maria Bruna-Estrach, Jan Ding, John Gear,  Tony Gibb, Ash Khan, Thiansiri (Pat) Luangwilai, Dylan Pleiter, Harvi Sidhu, Kerri Spooner,  Steve Taylor, Costa Theodorakopoulos,  Peter Tritscher.</a:t>
            </a:r>
            <a:endParaRPr lang="en-AU" altLang="en-US" sz="2400" smtClean="0">
              <a:solidFill>
                <a:schemeClr val="tx1"/>
              </a:solidFill>
            </a:endParaRPr>
          </a:p>
          <a:p>
            <a:pPr algn="l" eaLnBrk="1" hangingPunct="1"/>
            <a:endParaRPr lang="en-NZ" altLang="en-US" sz="2400" smtClean="0">
              <a:solidFill>
                <a:schemeClr val="tx1"/>
              </a:solidFill>
            </a:endParaRPr>
          </a:p>
          <a:p>
            <a:pPr algn="l" eaLnBrk="1" hangingPunct="1"/>
            <a:endParaRPr lang="en-NZ" altLang="en-US" sz="2400" smtClean="0">
              <a:solidFill>
                <a:schemeClr val="tx1"/>
              </a:solidFill>
            </a:endParaRPr>
          </a:p>
          <a:p>
            <a:pPr eaLnBrk="1" hangingPunct="1"/>
            <a:endParaRPr lang="en-US" altLang="en-US" sz="3300" smtClean="0">
              <a:solidFill>
                <a:schemeClr val="tx1"/>
              </a:solidFill>
            </a:endParaRPr>
          </a:p>
        </p:txBody>
      </p:sp>
      <p:pic>
        <p:nvPicPr>
          <p:cNvPr id="205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58100" y="2286000"/>
            <a:ext cx="14859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TextBox 5"/>
          <p:cNvSpPr txBox="1">
            <a:spLocks noChangeArrowheads="1"/>
          </p:cNvSpPr>
          <p:nvPr/>
        </p:nvSpPr>
        <p:spPr bwMode="auto">
          <a:xfrm>
            <a:off x="7848600" y="3810000"/>
            <a:ext cx="1101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charset="0"/>
                <a:ea typeface="ＭＳ Ｐゴシック" charset="-128"/>
              </a:defRPr>
            </a:lvl1pPr>
            <a:lvl2pPr marL="742950" indent="-285750" eaLnBrk="0" hangingPunct="0">
              <a:spcBef>
                <a:spcPct val="20000"/>
              </a:spcBef>
              <a:buFont typeface="Arial" charset="0"/>
              <a:buChar char="–"/>
              <a:defRPr sz="2800">
                <a:solidFill>
                  <a:schemeClr val="tx1"/>
                </a:solidFill>
                <a:latin typeface="Calibri" charset="0"/>
                <a:ea typeface="ＭＳ Ｐゴシック" charset="-128"/>
              </a:defRPr>
            </a:lvl2pPr>
            <a:lvl3pPr marL="1143000" indent="-228600" eaLnBrk="0" hangingPunct="0">
              <a:spcBef>
                <a:spcPct val="20000"/>
              </a:spcBef>
              <a:buFont typeface="Arial" charset="0"/>
              <a:buChar char="•"/>
              <a:defRPr sz="2400">
                <a:solidFill>
                  <a:schemeClr val="tx1"/>
                </a:solidFill>
                <a:latin typeface="Calibri" charset="0"/>
                <a:ea typeface="ＭＳ Ｐゴシック" charset="-128"/>
              </a:defRPr>
            </a:lvl3pPr>
            <a:lvl4pPr marL="1600200" indent="-228600" eaLnBrk="0" hangingPunct="0">
              <a:spcBef>
                <a:spcPct val="20000"/>
              </a:spcBef>
              <a:buFont typeface="Arial" charset="0"/>
              <a:buChar char="–"/>
              <a:defRPr sz="2000">
                <a:solidFill>
                  <a:schemeClr val="tx1"/>
                </a:solidFill>
                <a:latin typeface="Calibri" charset="0"/>
                <a:ea typeface="ＭＳ Ｐゴシック" charset="-128"/>
              </a:defRPr>
            </a:lvl4pPr>
            <a:lvl5pPr marL="2057400" indent="-228600" eaLnBrk="0" hangingPunct="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AU" altLang="en-US" sz="2800">
                <a:solidFill>
                  <a:srgbClr val="FF0000"/>
                </a:solidFill>
                <a:latin typeface="Arial" charset="0"/>
              </a:rPr>
              <a:t>MISG</a:t>
            </a:r>
          </a:p>
        </p:txBody>
      </p:sp>
    </p:spTree>
    <p:extLst>
      <p:ext uri="{BB962C8B-B14F-4D97-AF65-F5344CB8AC3E}">
        <p14:creationId xmlns:p14="http://schemas.microsoft.com/office/powerpoint/2010/main" val="3353097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AU" altLang="en-US" smtClean="0">
                <a:solidFill>
                  <a:srgbClr val="FF0000"/>
                </a:solidFill>
              </a:rPr>
              <a:t>Aim</a:t>
            </a:r>
          </a:p>
        </p:txBody>
      </p:sp>
      <p:sp>
        <p:nvSpPr>
          <p:cNvPr id="3075" name="Content Placeholder 2"/>
          <p:cNvSpPr>
            <a:spLocks noGrp="1"/>
          </p:cNvSpPr>
          <p:nvPr>
            <p:ph idx="1"/>
          </p:nvPr>
        </p:nvSpPr>
        <p:spPr/>
        <p:txBody>
          <a:bodyPr/>
          <a:lstStyle/>
          <a:p>
            <a:r>
              <a:rPr lang="en-AU" altLang="en-US" smtClean="0"/>
              <a:t>Maximise recovery of Vanadium (as an oxide) during steel production from iron sand.</a:t>
            </a:r>
          </a:p>
          <a:p>
            <a:pPr>
              <a:buFont typeface="Arial" charset="0"/>
              <a:buNone/>
            </a:pPr>
            <a:r>
              <a:rPr lang="en-AU" altLang="en-US" smtClean="0"/>
              <a:t>       Currently only about 67% is recovered. We </a:t>
            </a:r>
          </a:p>
          <a:p>
            <a:pPr>
              <a:buFont typeface="Arial" charset="0"/>
              <a:buNone/>
            </a:pPr>
            <a:r>
              <a:rPr lang="en-AU" altLang="en-US" smtClean="0"/>
              <a:t>           want to improve this.</a:t>
            </a:r>
          </a:p>
          <a:p>
            <a:r>
              <a:rPr lang="en-AU" altLang="en-US" smtClean="0"/>
              <a:t>We must avoid Carbon Boil and minimise Carbon Loss. This is essential.</a:t>
            </a:r>
          </a:p>
        </p:txBody>
      </p:sp>
    </p:spTree>
    <p:extLst>
      <p:ext uri="{BB962C8B-B14F-4D97-AF65-F5344CB8AC3E}">
        <p14:creationId xmlns:p14="http://schemas.microsoft.com/office/powerpoint/2010/main" val="35512765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AU" altLang="en-US" smtClean="0">
                <a:solidFill>
                  <a:srgbClr val="FF0000"/>
                </a:solidFill>
              </a:rPr>
              <a:t>The Process</a:t>
            </a:r>
          </a:p>
        </p:txBody>
      </p:sp>
      <p:sp>
        <p:nvSpPr>
          <p:cNvPr id="4099" name="Content Placeholder 2"/>
          <p:cNvSpPr>
            <a:spLocks noGrp="1"/>
          </p:cNvSpPr>
          <p:nvPr>
            <p:ph idx="1"/>
          </p:nvPr>
        </p:nvSpPr>
        <p:spPr>
          <a:xfrm>
            <a:off x="5105400" y="1600200"/>
            <a:ext cx="3581400" cy="4525963"/>
          </a:xfrm>
        </p:spPr>
        <p:txBody>
          <a:bodyPr/>
          <a:lstStyle/>
          <a:p>
            <a:pPr>
              <a:buFont typeface="Arial" charset="0"/>
              <a:buNone/>
            </a:pPr>
            <a:r>
              <a:rPr lang="en-AU" altLang="en-US" sz="2400" smtClean="0"/>
              <a:t>Hot </a:t>
            </a:r>
            <a:r>
              <a:rPr lang="en-AU" altLang="en-US" sz="2400" smtClean="0">
                <a:solidFill>
                  <a:srgbClr val="FF0000"/>
                </a:solidFill>
              </a:rPr>
              <a:t>FeO</a:t>
            </a:r>
            <a:r>
              <a:rPr lang="en-AU" altLang="en-US" sz="2400" smtClean="0"/>
              <a:t> from O</a:t>
            </a:r>
            <a:r>
              <a:rPr lang="en-AU" altLang="en-US" sz="2400" baseline="-25000" smtClean="0"/>
              <a:t>2</a:t>
            </a:r>
            <a:r>
              <a:rPr lang="en-AU" altLang="en-US" sz="2400" smtClean="0"/>
              <a:t> lance</a:t>
            </a:r>
          </a:p>
          <a:p>
            <a:pPr>
              <a:buFont typeface="Arial" charset="0"/>
              <a:buNone/>
            </a:pPr>
            <a:r>
              <a:rPr lang="en-AU" altLang="en-US" sz="2400" smtClean="0"/>
              <a:t>Cold </a:t>
            </a:r>
            <a:r>
              <a:rPr lang="en-AU" altLang="en-US" sz="2400" smtClean="0">
                <a:solidFill>
                  <a:srgbClr val="558ED5"/>
                </a:solidFill>
              </a:rPr>
              <a:t>Fe</a:t>
            </a:r>
            <a:r>
              <a:rPr lang="en-AU" altLang="en-US" sz="2400" baseline="-25000" smtClean="0">
                <a:solidFill>
                  <a:srgbClr val="558ED5"/>
                </a:solidFill>
              </a:rPr>
              <a:t>2</a:t>
            </a:r>
            <a:r>
              <a:rPr lang="en-AU" altLang="en-US" sz="2400" smtClean="0">
                <a:solidFill>
                  <a:srgbClr val="558ED5"/>
                </a:solidFill>
              </a:rPr>
              <a:t>O</a:t>
            </a:r>
            <a:r>
              <a:rPr lang="en-AU" altLang="en-US" sz="2400" baseline="-25000" smtClean="0">
                <a:solidFill>
                  <a:srgbClr val="558ED5"/>
                </a:solidFill>
              </a:rPr>
              <a:t>3</a:t>
            </a:r>
            <a:r>
              <a:rPr lang="en-AU" altLang="en-US" sz="2400" smtClean="0"/>
              <a:t> millscale added</a:t>
            </a:r>
          </a:p>
          <a:p>
            <a:pPr>
              <a:buFont typeface="Arial" charset="0"/>
              <a:buNone/>
            </a:pPr>
            <a:endParaRPr lang="en-AU" altLang="en-US" sz="2400" smtClean="0"/>
          </a:p>
          <a:p>
            <a:pPr>
              <a:buFont typeface="Arial" charset="0"/>
              <a:buNone/>
            </a:pPr>
            <a:endParaRPr lang="en-AU" altLang="en-US" sz="2400" smtClean="0"/>
          </a:p>
          <a:p>
            <a:pPr>
              <a:buFont typeface="Arial" charset="0"/>
              <a:buNone/>
            </a:pPr>
            <a:endParaRPr lang="en-AU" altLang="en-US" sz="2400" smtClean="0"/>
          </a:p>
          <a:p>
            <a:pPr>
              <a:buFont typeface="Arial" charset="0"/>
              <a:buNone/>
            </a:pPr>
            <a:r>
              <a:rPr lang="en-AU" altLang="en-US" sz="2400" smtClean="0"/>
              <a:t>Oxidation of metalloids,</a:t>
            </a:r>
          </a:p>
          <a:p>
            <a:pPr>
              <a:buFont typeface="Arial" charset="0"/>
              <a:buNone/>
            </a:pPr>
            <a:r>
              <a:rPr lang="en-AU" altLang="en-US" sz="2400" smtClean="0"/>
              <a:t> carbon and iron by </a:t>
            </a:r>
            <a:r>
              <a:rPr lang="en-AU" altLang="en-US" sz="2400" smtClean="0">
                <a:solidFill>
                  <a:srgbClr val="008000"/>
                </a:solidFill>
              </a:rPr>
              <a:t>FeO</a:t>
            </a:r>
          </a:p>
          <a:p>
            <a:pPr>
              <a:buFont typeface="Arial" charset="0"/>
              <a:buNone/>
            </a:pPr>
            <a:r>
              <a:rPr lang="en-AU" altLang="en-US" sz="2400" smtClean="0"/>
              <a:t> and </a:t>
            </a:r>
            <a:r>
              <a:rPr lang="en-AU" altLang="en-US" sz="2400" smtClean="0">
                <a:solidFill>
                  <a:srgbClr val="008000"/>
                </a:solidFill>
              </a:rPr>
              <a:t>Fe</a:t>
            </a:r>
            <a:r>
              <a:rPr lang="en-AU" altLang="en-US" sz="2400" baseline="-25000" smtClean="0">
                <a:solidFill>
                  <a:srgbClr val="008000"/>
                </a:solidFill>
              </a:rPr>
              <a:t>2</a:t>
            </a:r>
            <a:r>
              <a:rPr lang="en-AU" altLang="en-US" sz="2400" smtClean="0">
                <a:solidFill>
                  <a:srgbClr val="008000"/>
                </a:solidFill>
              </a:rPr>
              <a:t>O</a:t>
            </a:r>
            <a:r>
              <a:rPr lang="en-AU" altLang="en-US" sz="2400" baseline="-25000" smtClean="0">
                <a:solidFill>
                  <a:srgbClr val="008000"/>
                </a:solidFill>
              </a:rPr>
              <a:t>3</a:t>
            </a:r>
            <a:endParaRPr lang="en-AU" altLang="en-US" sz="2400" smtClean="0"/>
          </a:p>
          <a:p>
            <a:pPr>
              <a:buFont typeface="Arial" charset="0"/>
              <a:buNone/>
            </a:pPr>
            <a:endParaRPr lang="en-AU" altLang="en-US" smtClean="0"/>
          </a:p>
          <a:p>
            <a:pPr>
              <a:buFont typeface="Arial" charset="0"/>
              <a:buNone/>
            </a:pPr>
            <a:endParaRPr lang="en-AU" altLang="en-US" smtClean="0"/>
          </a:p>
          <a:p>
            <a:pPr>
              <a:buFont typeface="Arial" charset="0"/>
              <a:buNone/>
            </a:pPr>
            <a:endParaRPr lang="en-AU" altLang="en-US" smtClean="0"/>
          </a:p>
        </p:txBody>
      </p:sp>
      <p:pic>
        <p:nvPicPr>
          <p:cNvPr id="410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47800"/>
            <a:ext cx="4343400"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101" name="Curved Connector 5"/>
          <p:cNvCxnSpPr>
            <a:cxnSpLocks noChangeShapeType="1"/>
          </p:cNvCxnSpPr>
          <p:nvPr/>
        </p:nvCxnSpPr>
        <p:spPr bwMode="auto">
          <a:xfrm rot="10800000" flipV="1">
            <a:off x="2971800" y="1905000"/>
            <a:ext cx="2133600" cy="762000"/>
          </a:xfrm>
          <a:prstGeom prst="curvedConnector3">
            <a:avLst>
              <a:gd name="adj1" fmla="val 100000"/>
            </a:avLst>
          </a:prstGeom>
          <a:noFill/>
          <a:ln w="50800">
            <a:solidFill>
              <a:srgbClr val="FF0000"/>
            </a:solidFill>
            <a:round/>
            <a:headEnd/>
            <a:tailEnd type="stealth" w="lg" len="lg"/>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102" name="Curved Connector 17"/>
          <p:cNvCxnSpPr>
            <a:cxnSpLocks noChangeShapeType="1"/>
          </p:cNvCxnSpPr>
          <p:nvPr/>
        </p:nvCxnSpPr>
        <p:spPr bwMode="auto">
          <a:xfrm rot="10800000" flipV="1">
            <a:off x="3200400" y="2209800"/>
            <a:ext cx="1905000" cy="457200"/>
          </a:xfrm>
          <a:prstGeom prst="curvedConnector3">
            <a:avLst>
              <a:gd name="adj1" fmla="val 100134"/>
            </a:avLst>
          </a:prstGeom>
          <a:noFill/>
          <a:ln w="50800">
            <a:solidFill>
              <a:schemeClr val="accent1"/>
            </a:solidFill>
            <a:round/>
            <a:headEnd/>
            <a:tailEnd type="stealth" w="lg" len="lg"/>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103" name="Straight Arrow Connector 28"/>
          <p:cNvCxnSpPr>
            <a:cxnSpLocks noChangeShapeType="1"/>
          </p:cNvCxnSpPr>
          <p:nvPr/>
        </p:nvCxnSpPr>
        <p:spPr bwMode="auto">
          <a:xfrm rot="10800000">
            <a:off x="3124200" y="4267200"/>
            <a:ext cx="2057400" cy="1588"/>
          </a:xfrm>
          <a:prstGeom prst="straightConnector1">
            <a:avLst/>
          </a:prstGeom>
          <a:noFill/>
          <a:ln w="63500">
            <a:solidFill>
              <a:schemeClr val="tx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7629482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NZ" altLang="en-US" smtClean="0"/>
              <a:t>The process of recovery</a:t>
            </a:r>
            <a:endParaRPr lang="en-US" altLang="en-US" smtClean="0"/>
          </a:p>
        </p:txBody>
      </p:sp>
      <p:pic>
        <p:nvPicPr>
          <p:cNvPr id="4" name="Rabbling off.wmv">
            <a:hlinkClick r:id="" action="ppaction://media"/>
          </p:cNvPr>
          <p:cNvPicPr>
            <a:picLocks noGrp="1"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1554163" y="1600200"/>
            <a:ext cx="6035675" cy="4525963"/>
          </a:xfrm>
        </p:spPr>
      </p:pic>
    </p:spTree>
    <p:extLst>
      <p:ext uri="{BB962C8B-B14F-4D97-AF65-F5344CB8AC3E}">
        <p14:creationId xmlns:p14="http://schemas.microsoft.com/office/powerpoint/2010/main" val="5975419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mute="1">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868362"/>
          </a:xfrm>
        </p:spPr>
        <p:txBody>
          <a:bodyPr/>
          <a:lstStyle/>
          <a:p>
            <a:r>
              <a:rPr lang="en-AU" altLang="en-US" smtClean="0">
                <a:solidFill>
                  <a:srgbClr val="FF0000"/>
                </a:solidFill>
              </a:rPr>
              <a:t>Modelling stages</a:t>
            </a:r>
          </a:p>
        </p:txBody>
      </p:sp>
      <p:sp>
        <p:nvSpPr>
          <p:cNvPr id="6147" name="Content Placeholder 2"/>
          <p:cNvSpPr>
            <a:spLocks noGrp="1"/>
          </p:cNvSpPr>
          <p:nvPr>
            <p:ph idx="1"/>
          </p:nvPr>
        </p:nvSpPr>
        <p:spPr>
          <a:xfrm>
            <a:off x="457200" y="928688"/>
            <a:ext cx="8229600" cy="5929312"/>
          </a:xfrm>
        </p:spPr>
        <p:txBody>
          <a:bodyPr/>
          <a:lstStyle/>
          <a:p>
            <a:r>
              <a:rPr lang="en-AU" altLang="en-US" smtClean="0"/>
              <a:t>Construct differential equations to describe system   </a:t>
            </a:r>
            <a:r>
              <a:rPr lang="en-AU" altLang="en-US" smtClean="0">
                <a:solidFill>
                  <a:srgbClr val="FF0000"/>
                </a:solidFill>
              </a:rPr>
              <a:t>-</a:t>
            </a:r>
            <a:r>
              <a:rPr lang="en-AU" altLang="en-US" i="1" smtClean="0">
                <a:solidFill>
                  <a:srgbClr val="FF0000"/>
                </a:solidFill>
              </a:rPr>
              <a:t>Partially</a:t>
            </a:r>
            <a:r>
              <a:rPr lang="en-AU" altLang="en-US" smtClean="0">
                <a:solidFill>
                  <a:srgbClr val="FF0000"/>
                </a:solidFill>
              </a:rPr>
              <a:t> </a:t>
            </a:r>
            <a:r>
              <a:rPr lang="en-AU" altLang="en-US" i="1" smtClean="0">
                <a:solidFill>
                  <a:srgbClr val="FF0000"/>
                </a:solidFill>
              </a:rPr>
              <a:t>done</a:t>
            </a:r>
          </a:p>
          <a:p>
            <a:r>
              <a:rPr lang="en-AU" altLang="en-US" smtClean="0"/>
              <a:t>Find/calculate/guess the parameters involved</a:t>
            </a:r>
          </a:p>
          <a:p>
            <a:pPr>
              <a:buFont typeface="Arial" charset="0"/>
              <a:buNone/>
            </a:pPr>
            <a:r>
              <a:rPr lang="en-AU" altLang="en-US" smtClean="0"/>
              <a:t>     -  Barely in chem literature. Needs to be</a:t>
            </a:r>
          </a:p>
          <a:p>
            <a:pPr>
              <a:buFont typeface="Arial" charset="0"/>
              <a:buNone/>
            </a:pPr>
            <a:r>
              <a:rPr lang="en-AU" altLang="en-US" smtClean="0"/>
              <a:t>         derived from experimental data..</a:t>
            </a:r>
          </a:p>
          <a:p>
            <a:pPr>
              <a:buFont typeface="Arial" charset="0"/>
              <a:buNone/>
            </a:pPr>
            <a:r>
              <a:rPr lang="en-AU" altLang="en-US" smtClean="0">
                <a:solidFill>
                  <a:srgbClr val="FF0000"/>
                </a:solidFill>
              </a:rPr>
              <a:t>          - </a:t>
            </a:r>
            <a:r>
              <a:rPr lang="en-AU" altLang="en-US" i="1" smtClean="0">
                <a:solidFill>
                  <a:srgbClr val="FF0000"/>
                </a:solidFill>
              </a:rPr>
              <a:t> proceeding.</a:t>
            </a:r>
          </a:p>
          <a:p>
            <a:r>
              <a:rPr lang="en-AU" altLang="en-US" smtClean="0"/>
              <a:t>Numerically simulate the system</a:t>
            </a:r>
          </a:p>
          <a:p>
            <a:pPr lvl="1">
              <a:buFont typeface="Wingdings" charset="2"/>
              <a:buChar char="Ø"/>
            </a:pPr>
            <a:r>
              <a:rPr lang="en-AU" altLang="en-US" smtClean="0"/>
              <a:t>Carry out simulations- </a:t>
            </a:r>
            <a:r>
              <a:rPr lang="en-AU" altLang="en-US" i="1" smtClean="0">
                <a:solidFill>
                  <a:srgbClr val="FF0000"/>
                </a:solidFill>
              </a:rPr>
              <a:t>Code written in MatLab</a:t>
            </a:r>
          </a:p>
          <a:p>
            <a:pPr lvl="1">
              <a:buFont typeface="Wingdings" charset="2"/>
              <a:buChar char="Ø"/>
            </a:pPr>
            <a:r>
              <a:rPr lang="en-AU" altLang="en-US" smtClean="0"/>
              <a:t>Optimise Control – use Pontryagin Maximum </a:t>
            </a:r>
          </a:p>
          <a:p>
            <a:pPr lvl="1">
              <a:buFont typeface="Arial" charset="0"/>
              <a:buNone/>
            </a:pPr>
            <a:r>
              <a:rPr lang="en-AU" altLang="en-US" smtClean="0"/>
              <a:t>                      Principle </a:t>
            </a:r>
            <a:r>
              <a:rPr lang="en-AU" altLang="en-US" i="1" smtClean="0">
                <a:solidFill>
                  <a:srgbClr val="FF0000"/>
                </a:solidFill>
              </a:rPr>
              <a:t>–could be done.</a:t>
            </a:r>
          </a:p>
        </p:txBody>
      </p:sp>
    </p:spTree>
    <p:extLst>
      <p:ext uri="{BB962C8B-B14F-4D97-AF65-F5344CB8AC3E}">
        <p14:creationId xmlns:p14="http://schemas.microsoft.com/office/powerpoint/2010/main" val="41187659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0"/>
            <a:ext cx="8229600" cy="1417638"/>
          </a:xfrm>
        </p:spPr>
        <p:txBody>
          <a:bodyPr>
            <a:normAutofit fontScale="90000"/>
          </a:bodyPr>
          <a:lstStyle/>
          <a:p>
            <a:r>
              <a:rPr lang="en-AU" altLang="en-US" dirty="0" smtClean="0">
                <a:solidFill>
                  <a:srgbClr val="FF0000"/>
                </a:solidFill>
              </a:rPr>
              <a:t>Differential Equations: Mass balances </a:t>
            </a:r>
          </a:p>
        </p:txBody>
      </p:sp>
      <p:sp>
        <p:nvSpPr>
          <p:cNvPr id="12291" name="Content Placeholder 2"/>
          <p:cNvSpPr>
            <a:spLocks noGrp="1"/>
          </p:cNvSpPr>
          <p:nvPr>
            <p:ph idx="1"/>
          </p:nvPr>
        </p:nvSpPr>
        <p:spPr>
          <a:xfrm>
            <a:off x="6858000" y="1676400"/>
            <a:ext cx="2057400" cy="4449763"/>
          </a:xfrm>
        </p:spPr>
        <p:txBody>
          <a:bodyPr/>
          <a:lstStyle/>
          <a:p>
            <a:pPr>
              <a:buFont typeface="Arial" charset="0"/>
              <a:buNone/>
            </a:pPr>
            <a:endParaRPr lang="en-AU" altLang="en-US" sz="2800" dirty="0" smtClean="0"/>
          </a:p>
          <a:p>
            <a:pPr>
              <a:buFont typeface="Arial" charset="0"/>
              <a:buNone/>
            </a:pPr>
            <a:r>
              <a:rPr lang="en-AU" altLang="en-US" sz="2800" dirty="0" smtClean="0"/>
              <a:t>+ Known initial conditions</a:t>
            </a:r>
          </a:p>
        </p:txBody>
      </p:sp>
      <p:pic>
        <p:nvPicPr>
          <p:cNvPr id="1229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4313" y="1143000"/>
            <a:ext cx="651351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20300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ctrTitle"/>
          </p:nvPr>
        </p:nvSpPr>
        <p:spPr/>
        <p:txBody>
          <a:bodyPr/>
          <a:lstStyle/>
          <a:p>
            <a:endParaRPr lang="en-US" altLang="en-US" smtClean="0"/>
          </a:p>
        </p:txBody>
      </p:sp>
      <p:sp>
        <p:nvSpPr>
          <p:cNvPr id="3" name="Subtitle 2"/>
          <p:cNvSpPr>
            <a:spLocks noGrp="1"/>
          </p:cNvSpPr>
          <p:nvPr>
            <p:ph type="subTitle" idx="1"/>
          </p:nvPr>
        </p:nvSpPr>
        <p:spPr/>
        <p:txBody>
          <a:bodyPr/>
          <a:lstStyle/>
          <a:p>
            <a:pPr>
              <a:defRPr/>
            </a:pPr>
            <a:endParaRPr lang="en-US"/>
          </a:p>
        </p:txBody>
      </p:sp>
      <p:pic>
        <p:nvPicPr>
          <p:cNvPr id="1946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763" y="103188"/>
            <a:ext cx="8512175" cy="654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716016" y="103188"/>
            <a:ext cx="3672408" cy="369332"/>
          </a:xfrm>
          <a:prstGeom prst="rect">
            <a:avLst/>
          </a:prstGeom>
          <a:noFill/>
        </p:spPr>
        <p:txBody>
          <a:bodyPr wrap="square" rtlCol="0">
            <a:spAutoFit/>
          </a:bodyPr>
          <a:lstStyle/>
          <a:p>
            <a:r>
              <a:rPr lang="en-NZ" dirty="0" smtClean="0"/>
              <a:t> =Vanadium removed as predicted</a:t>
            </a:r>
            <a:endParaRPr lang="en-NZ" dirty="0"/>
          </a:p>
        </p:txBody>
      </p:sp>
    </p:spTree>
    <p:extLst>
      <p:ext uri="{BB962C8B-B14F-4D97-AF65-F5344CB8AC3E}">
        <p14:creationId xmlns:p14="http://schemas.microsoft.com/office/powerpoint/2010/main" val="1347318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endParaRPr lang="en-US" altLang="en-US" smtClean="0"/>
          </a:p>
        </p:txBody>
      </p:sp>
      <p:pic>
        <p:nvPicPr>
          <p:cNvPr id="21508" name="Picture 2" descr="C:\Documents and Settings\gcwake.IT018390\My Documents\My Pictures\IMG_129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38" y="428625"/>
            <a:ext cx="7412037" cy="555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9" descr="CH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5563" y="2786063"/>
            <a:ext cx="1468437"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627784" y="6093296"/>
            <a:ext cx="2592288" cy="523220"/>
          </a:xfrm>
          <a:prstGeom prst="rect">
            <a:avLst/>
          </a:prstGeom>
          <a:noFill/>
        </p:spPr>
        <p:txBody>
          <a:bodyPr wrap="square" rtlCol="0">
            <a:spAutoFit/>
          </a:bodyPr>
          <a:lstStyle/>
          <a:p>
            <a:r>
              <a:rPr lang="en-NZ" sz="2800" dirty="0" smtClean="0"/>
              <a:t>NZ Steel Solvers</a:t>
            </a:r>
            <a:endParaRPr lang="en-NZ" sz="2800" dirty="0"/>
          </a:p>
        </p:txBody>
      </p:sp>
      <p:sp>
        <p:nvSpPr>
          <p:cNvPr id="6" name="TextBox 5"/>
          <p:cNvSpPr txBox="1"/>
          <p:nvPr/>
        </p:nvSpPr>
        <p:spPr>
          <a:xfrm>
            <a:off x="8054974" y="4726197"/>
            <a:ext cx="1089025" cy="707886"/>
          </a:xfrm>
          <a:prstGeom prst="rect">
            <a:avLst/>
          </a:prstGeom>
          <a:noFill/>
        </p:spPr>
        <p:txBody>
          <a:bodyPr wrap="square" rtlCol="0">
            <a:spAutoFit/>
          </a:bodyPr>
          <a:lstStyle/>
          <a:p>
            <a:r>
              <a:rPr lang="en-NZ" sz="2000" dirty="0" smtClean="0"/>
              <a:t>Industry provider</a:t>
            </a:r>
            <a:endParaRPr lang="en-NZ" sz="2000" dirty="0"/>
          </a:p>
        </p:txBody>
      </p:sp>
    </p:spTree>
    <p:extLst>
      <p:ext uri="{BB962C8B-B14F-4D97-AF65-F5344CB8AC3E}">
        <p14:creationId xmlns:p14="http://schemas.microsoft.com/office/powerpoint/2010/main" val="21212297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0020" y="-144225"/>
            <a:ext cx="7772400" cy="1052736"/>
          </a:xfrm>
        </p:spPr>
        <p:txBody>
          <a:bodyPr/>
          <a:lstStyle/>
          <a:p>
            <a:r>
              <a:rPr lang="en-NZ" dirty="0" smtClean="0"/>
              <a:t>Australia and New Zealand</a:t>
            </a:r>
            <a:endParaRPr lang="en-NZ" dirty="0"/>
          </a:p>
        </p:txBody>
      </p:sp>
      <p:sp>
        <p:nvSpPr>
          <p:cNvPr id="3" name="Subtitle 2"/>
          <p:cNvSpPr>
            <a:spLocks noGrp="1"/>
          </p:cNvSpPr>
          <p:nvPr>
            <p:ph type="subTitle" idx="1"/>
          </p:nvPr>
        </p:nvSpPr>
        <p:spPr/>
        <p:txBody>
          <a:bodyPr/>
          <a:lstStyle/>
          <a:p>
            <a:endParaRPr lang="en-NZ"/>
          </a:p>
        </p:txBody>
      </p:sp>
      <p:pic>
        <p:nvPicPr>
          <p:cNvPr id="1026" name="Picture 2" descr="https://encrypted-tbn1.gstatic.com/images?q=tbn:ANd9GcS-qiaJWvUMPc8L-Jo8Y9ihdEa1gOfYjAIm-Fy3c8xrvmEG22vu">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31052"/>
            <a:ext cx="9218796" cy="599446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12360" y="5052093"/>
            <a:ext cx="1331640" cy="461665"/>
          </a:xfrm>
          <a:prstGeom prst="rect">
            <a:avLst/>
          </a:prstGeom>
          <a:noFill/>
        </p:spPr>
        <p:txBody>
          <a:bodyPr wrap="square" rtlCol="0">
            <a:spAutoFit/>
          </a:bodyPr>
          <a:lstStyle/>
          <a:p>
            <a:r>
              <a:rPr lang="en-NZ" sz="2400" dirty="0" smtClean="0"/>
              <a:t>Auckland</a:t>
            </a:r>
            <a:endParaRPr lang="en-NZ" sz="2400" dirty="0"/>
          </a:p>
        </p:txBody>
      </p:sp>
      <p:sp>
        <p:nvSpPr>
          <p:cNvPr id="5" name="TextBox 4"/>
          <p:cNvSpPr txBox="1"/>
          <p:nvPr/>
        </p:nvSpPr>
        <p:spPr>
          <a:xfrm>
            <a:off x="6020304" y="4636595"/>
            <a:ext cx="2365358" cy="461665"/>
          </a:xfrm>
          <a:prstGeom prst="rect">
            <a:avLst/>
          </a:prstGeom>
          <a:noFill/>
        </p:spPr>
        <p:txBody>
          <a:bodyPr wrap="square" rtlCol="0">
            <a:spAutoFit/>
          </a:bodyPr>
          <a:lstStyle/>
          <a:p>
            <a:r>
              <a:rPr lang="en-NZ" sz="2400" dirty="0" smtClean="0"/>
              <a:t>New Zealand</a:t>
            </a:r>
            <a:endParaRPr lang="en-NZ" sz="2400" dirty="0"/>
          </a:p>
        </p:txBody>
      </p:sp>
      <p:cxnSp>
        <p:nvCxnSpPr>
          <p:cNvPr id="7" name="Straight Arrow Connector 6"/>
          <p:cNvCxnSpPr/>
          <p:nvPr/>
        </p:nvCxnSpPr>
        <p:spPr>
          <a:xfrm>
            <a:off x="6516216" y="5467592"/>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endCxn id="4" idx="1"/>
          </p:cNvCxnSpPr>
          <p:nvPr/>
        </p:nvCxnSpPr>
        <p:spPr>
          <a:xfrm>
            <a:off x="6986888" y="5146469"/>
            <a:ext cx="825472" cy="136457"/>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7669654" y="5282925"/>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Left Arrow 21"/>
          <p:cNvSpPr/>
          <p:nvPr/>
        </p:nvSpPr>
        <p:spPr>
          <a:xfrm>
            <a:off x="7399624" y="5098260"/>
            <a:ext cx="412736" cy="64186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cxnSp>
        <p:nvCxnSpPr>
          <p:cNvPr id="1029" name="Straight Arrow Connector 1028"/>
          <p:cNvCxnSpPr/>
          <p:nvPr/>
        </p:nvCxnSpPr>
        <p:spPr>
          <a:xfrm>
            <a:off x="-324544" y="6093296"/>
            <a:ext cx="914400" cy="914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039" name="Straight Arrow Connector 1038"/>
          <p:cNvCxnSpPr/>
          <p:nvPr/>
        </p:nvCxnSpPr>
        <p:spPr>
          <a:xfrm>
            <a:off x="5508104" y="6197325"/>
            <a:ext cx="0"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4536" y="692696"/>
            <a:ext cx="1822255" cy="2001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724128" y="5467592"/>
            <a:ext cx="1262760" cy="369332"/>
          </a:xfrm>
          <a:prstGeom prst="rect">
            <a:avLst/>
          </a:prstGeom>
          <a:noFill/>
        </p:spPr>
        <p:txBody>
          <a:bodyPr wrap="square" rtlCol="0">
            <a:spAutoFit/>
          </a:bodyPr>
          <a:lstStyle/>
          <a:p>
            <a:r>
              <a:rPr lang="en-NZ" dirty="0" smtClean="0"/>
              <a:t>1900 km</a:t>
            </a:r>
            <a:endParaRPr lang="en-NZ" dirty="0"/>
          </a:p>
        </p:txBody>
      </p:sp>
      <p:cxnSp>
        <p:nvCxnSpPr>
          <p:cNvPr id="12" name="Straight Arrow Connector 11"/>
          <p:cNvCxnSpPr/>
          <p:nvPr/>
        </p:nvCxnSpPr>
        <p:spPr>
          <a:xfrm flipV="1">
            <a:off x="4512117" y="5419192"/>
            <a:ext cx="2690866" cy="17004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546269" y="5245836"/>
            <a:ext cx="1230657" cy="369332"/>
          </a:xfrm>
          <a:prstGeom prst="rect">
            <a:avLst/>
          </a:prstGeom>
          <a:noFill/>
        </p:spPr>
        <p:txBody>
          <a:bodyPr wrap="square" rtlCol="0">
            <a:spAutoFit/>
          </a:bodyPr>
          <a:lstStyle/>
          <a:p>
            <a:r>
              <a:rPr lang="en-NZ" dirty="0" smtClean="0"/>
              <a:t>Melbourne</a:t>
            </a:r>
            <a:endParaRPr lang="en-NZ" dirty="0"/>
          </a:p>
        </p:txBody>
      </p:sp>
      <p:sp>
        <p:nvSpPr>
          <p:cNvPr id="8" name="TextBox 7"/>
          <p:cNvSpPr txBox="1"/>
          <p:nvPr/>
        </p:nvSpPr>
        <p:spPr>
          <a:xfrm>
            <a:off x="2952670" y="3828284"/>
            <a:ext cx="1440160" cy="461665"/>
          </a:xfrm>
          <a:prstGeom prst="rect">
            <a:avLst/>
          </a:prstGeom>
          <a:noFill/>
        </p:spPr>
        <p:txBody>
          <a:bodyPr wrap="square" rtlCol="0">
            <a:spAutoFit/>
          </a:bodyPr>
          <a:lstStyle/>
          <a:p>
            <a:r>
              <a:rPr lang="en-NZ" sz="2400" dirty="0" smtClean="0"/>
              <a:t>Australia</a:t>
            </a:r>
            <a:endParaRPr lang="en-NZ" sz="2400" dirty="0"/>
          </a:p>
        </p:txBody>
      </p:sp>
    </p:spTree>
    <p:extLst>
      <p:ext uri="{BB962C8B-B14F-4D97-AF65-F5344CB8AC3E}">
        <p14:creationId xmlns:p14="http://schemas.microsoft.com/office/powerpoint/2010/main" val="5451813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6633"/>
            <a:ext cx="7772400" cy="1152127"/>
          </a:xfrm>
        </p:spPr>
        <p:txBody>
          <a:bodyPr>
            <a:normAutofit fontScale="90000"/>
          </a:bodyPr>
          <a:lstStyle/>
          <a:p>
            <a:r>
              <a:rPr lang="en-NZ" dirty="0" smtClean="0"/>
              <a:t>3. Current </a:t>
            </a:r>
            <a:r>
              <a:rPr lang="en-NZ" dirty="0"/>
              <a:t>MINZ developments</a:t>
            </a:r>
            <a:br>
              <a:rPr lang="en-NZ" dirty="0"/>
            </a:br>
            <a:endParaRPr lang="en-NZ" dirty="0"/>
          </a:p>
        </p:txBody>
      </p:sp>
      <p:sp>
        <p:nvSpPr>
          <p:cNvPr id="3" name="Subtitle 2"/>
          <p:cNvSpPr>
            <a:spLocks noGrp="1"/>
          </p:cNvSpPr>
          <p:nvPr>
            <p:ph type="subTitle" idx="1"/>
          </p:nvPr>
        </p:nvSpPr>
        <p:spPr>
          <a:xfrm>
            <a:off x="323528" y="980728"/>
            <a:ext cx="8640960" cy="5328592"/>
          </a:xfrm>
          <a:solidFill>
            <a:schemeClr val="bg2">
              <a:lumMod val="90000"/>
            </a:schemeClr>
          </a:solidFill>
        </p:spPr>
        <p:txBody>
          <a:bodyPr>
            <a:normAutofit fontScale="92500" lnSpcReduction="20000"/>
          </a:bodyPr>
          <a:lstStyle/>
          <a:p>
            <a:pPr marL="457200" indent="-457200" algn="l">
              <a:buFont typeface="Arial" panose="020B0604020202020204" pitchFamily="34" charset="0"/>
              <a:buChar char="•"/>
            </a:pPr>
            <a:r>
              <a:rPr lang="en-NZ" dirty="0">
                <a:solidFill>
                  <a:schemeClr val="tx1"/>
                </a:solidFill>
              </a:rPr>
              <a:t>Of late increasingly, both NZ Industry and Government groups have asked for a regular NZ-based activity of this kind, and this is the rationale for this new initiative to be launched</a:t>
            </a:r>
            <a:r>
              <a:rPr lang="en-NZ" dirty="0" smtClean="0">
                <a:solidFill>
                  <a:schemeClr val="tx1"/>
                </a:solidFill>
              </a:rPr>
              <a:t>.</a:t>
            </a:r>
          </a:p>
          <a:p>
            <a:pPr marL="457200" indent="-457200" algn="l">
              <a:lnSpc>
                <a:spcPct val="110000"/>
              </a:lnSpc>
              <a:buFont typeface="Arial" panose="020B0604020202020204" pitchFamily="34" charset="0"/>
              <a:buChar char="•"/>
            </a:pPr>
            <a:r>
              <a:rPr lang="en-NZ" dirty="0" smtClean="0">
                <a:solidFill>
                  <a:schemeClr val="tx1"/>
                </a:solidFill>
              </a:rPr>
              <a:t> </a:t>
            </a:r>
            <a:r>
              <a:rPr lang="en-NZ" dirty="0">
                <a:solidFill>
                  <a:schemeClr val="tx1"/>
                </a:solidFill>
              </a:rPr>
              <a:t>We were determined that it is seen as an activity for the whole country and in the wider Asia-Pacific Region.  Importantly, we ensured it was also seen as an activity constituted within ANZIAM and the NZ branch is charged </a:t>
            </a:r>
            <a:r>
              <a:rPr lang="en-NZ" dirty="0" smtClean="0">
                <a:solidFill>
                  <a:schemeClr val="tx1"/>
                </a:solidFill>
              </a:rPr>
              <a:t> with </a:t>
            </a:r>
            <a:r>
              <a:rPr lang="en-NZ" dirty="0">
                <a:solidFill>
                  <a:schemeClr val="tx1"/>
                </a:solidFill>
              </a:rPr>
              <a:t>general </a:t>
            </a:r>
            <a:endParaRPr lang="en-NZ" dirty="0" smtClean="0">
              <a:solidFill>
                <a:schemeClr val="tx1"/>
              </a:solidFill>
            </a:endParaRPr>
          </a:p>
          <a:p>
            <a:pPr algn="l">
              <a:lnSpc>
                <a:spcPct val="110000"/>
              </a:lnSpc>
            </a:pPr>
            <a:r>
              <a:rPr lang="en-NZ" dirty="0">
                <a:solidFill>
                  <a:schemeClr val="tx1"/>
                </a:solidFill>
              </a:rPr>
              <a:t> </a:t>
            </a:r>
            <a:r>
              <a:rPr lang="en-NZ" dirty="0" smtClean="0">
                <a:solidFill>
                  <a:schemeClr val="tx1"/>
                </a:solidFill>
              </a:rPr>
              <a:t>     oversight </a:t>
            </a:r>
            <a:r>
              <a:rPr lang="en-NZ" dirty="0">
                <a:solidFill>
                  <a:schemeClr val="tx1"/>
                </a:solidFill>
              </a:rPr>
              <a:t>of this. </a:t>
            </a:r>
            <a:endParaRPr lang="en-NZ" dirty="0" smtClean="0">
              <a:solidFill>
                <a:schemeClr val="tx1"/>
              </a:solidFill>
            </a:endParaRPr>
          </a:p>
          <a:p>
            <a:pPr marL="457200" indent="-457200" algn="l">
              <a:lnSpc>
                <a:spcPct val="110000"/>
              </a:lnSpc>
              <a:buFont typeface="Arial" panose="020B0604020202020204" pitchFamily="34" charset="0"/>
              <a:buChar char="•"/>
            </a:pPr>
            <a:r>
              <a:rPr lang="en-NZ" dirty="0" smtClean="0">
                <a:solidFill>
                  <a:schemeClr val="tx1"/>
                </a:solidFill>
              </a:rPr>
              <a:t>The inaugural event is next…….</a:t>
            </a:r>
            <a:endParaRPr lang="en-NZ" dirty="0">
              <a:solidFill>
                <a:schemeClr val="tx1"/>
              </a:solidFill>
            </a:endParaRPr>
          </a:p>
          <a:p>
            <a:r>
              <a:rPr lang="en-NZ" dirty="0" smtClean="0"/>
              <a:t>         </a:t>
            </a:r>
            <a:endParaRPr lang="en-NZ"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0272" y="4653136"/>
            <a:ext cx="1822255" cy="2001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39252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552" y="2924944"/>
            <a:ext cx="7772400" cy="1470025"/>
          </a:xfrm>
        </p:spPr>
        <p:txBody>
          <a:bodyPr/>
          <a:lstStyle/>
          <a:p>
            <a:r>
              <a:rPr lang="en-NZ" dirty="0" smtClean="0"/>
              <a:t>Mathematics-in-Industry Study Group- New Zealand 2015</a:t>
            </a:r>
            <a:endParaRPr lang="en-NZ" dirty="0"/>
          </a:p>
        </p:txBody>
      </p:sp>
      <p:sp>
        <p:nvSpPr>
          <p:cNvPr id="3" name="Subtitle 2"/>
          <p:cNvSpPr>
            <a:spLocks noGrp="1"/>
          </p:cNvSpPr>
          <p:nvPr>
            <p:ph type="subTitle" idx="1"/>
          </p:nvPr>
        </p:nvSpPr>
        <p:spPr>
          <a:xfrm>
            <a:off x="323528" y="4293096"/>
            <a:ext cx="8820472" cy="2448272"/>
          </a:xfrm>
        </p:spPr>
        <p:txBody>
          <a:bodyPr>
            <a:normAutofit fontScale="92500" lnSpcReduction="20000"/>
          </a:bodyPr>
          <a:lstStyle/>
          <a:p>
            <a:pPr algn="l"/>
            <a:r>
              <a:rPr lang="en-NZ" dirty="0" smtClean="0">
                <a:solidFill>
                  <a:schemeClr val="tx1"/>
                </a:solidFill>
              </a:rPr>
              <a:t>-</a:t>
            </a:r>
            <a:r>
              <a:rPr lang="en-NZ" sz="2800" dirty="0" smtClean="0">
                <a:solidFill>
                  <a:schemeClr val="tx1"/>
                </a:solidFill>
              </a:rPr>
              <a:t>In partnership with ANZIAM</a:t>
            </a:r>
          </a:p>
          <a:p>
            <a:pPr algn="l"/>
            <a:r>
              <a:rPr lang="en-NZ" sz="2800" dirty="0" smtClean="0">
                <a:solidFill>
                  <a:schemeClr val="tx1"/>
                </a:solidFill>
              </a:rPr>
              <a:t>-Based in New Zealand, Massey University Auckland- Atrium</a:t>
            </a:r>
          </a:p>
          <a:p>
            <a:pPr algn="l"/>
            <a:r>
              <a:rPr lang="en-NZ" sz="2800" dirty="0" smtClean="0">
                <a:solidFill>
                  <a:schemeClr val="tx1"/>
                </a:solidFill>
              </a:rPr>
              <a:t>-29</a:t>
            </a:r>
            <a:r>
              <a:rPr lang="en-NZ" sz="2800" baseline="30000" dirty="0" smtClean="0">
                <a:solidFill>
                  <a:schemeClr val="tx1"/>
                </a:solidFill>
              </a:rPr>
              <a:t>th</a:t>
            </a:r>
            <a:r>
              <a:rPr lang="en-NZ" sz="2800" dirty="0" smtClean="0">
                <a:solidFill>
                  <a:schemeClr val="tx1"/>
                </a:solidFill>
              </a:rPr>
              <a:t> June – 3</a:t>
            </a:r>
            <a:r>
              <a:rPr lang="en-NZ" sz="2800" baseline="30000" dirty="0" smtClean="0">
                <a:solidFill>
                  <a:schemeClr val="tx1"/>
                </a:solidFill>
              </a:rPr>
              <a:t>rd</a:t>
            </a:r>
            <a:r>
              <a:rPr lang="en-NZ" sz="2800" dirty="0" smtClean="0">
                <a:solidFill>
                  <a:schemeClr val="tx1"/>
                </a:solidFill>
              </a:rPr>
              <a:t> July 2015</a:t>
            </a:r>
          </a:p>
          <a:p>
            <a:pPr algn="l"/>
            <a:r>
              <a:rPr lang="en-NZ" sz="2800" dirty="0" smtClean="0">
                <a:solidFill>
                  <a:schemeClr val="tx1"/>
                </a:solidFill>
              </a:rPr>
              <a:t>-Problems (a fee) and all solvers (free) welcome esp. students\</a:t>
            </a:r>
          </a:p>
          <a:p>
            <a:pPr algn="l"/>
            <a:r>
              <a:rPr lang="en-NZ" sz="2800" dirty="0" smtClean="0">
                <a:solidFill>
                  <a:schemeClr val="tx1"/>
                </a:solidFill>
              </a:rPr>
              <a:t>-Student grants available</a:t>
            </a:r>
          </a:p>
          <a:p>
            <a:pPr algn="l"/>
            <a:r>
              <a:rPr lang="en-NZ" sz="2800" dirty="0" smtClean="0">
                <a:solidFill>
                  <a:schemeClr val="tx1"/>
                </a:solidFill>
              </a:rPr>
              <a:t>-     See   </a:t>
            </a:r>
            <a:r>
              <a:rPr lang="en-NZ" sz="2800" u="sng" dirty="0" smtClean="0">
                <a:solidFill>
                  <a:schemeClr val="tx2"/>
                </a:solidFill>
              </a:rPr>
              <a:t>http://www.minz.org.nz</a:t>
            </a:r>
          </a:p>
          <a:p>
            <a:pPr algn="l"/>
            <a:endParaRPr lang="en-NZ" dirty="0" smtClean="0">
              <a:solidFill>
                <a:schemeClr val="tx1"/>
              </a:solidFill>
            </a:endParaRPr>
          </a:p>
          <a:p>
            <a:pPr algn="l"/>
            <a:endParaRPr lang="en-NZ" dirty="0">
              <a:solidFill>
                <a:schemeClr val="tx1"/>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88638"/>
            <a:ext cx="3240360" cy="287226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116632"/>
            <a:ext cx="5364088" cy="303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89369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9512" y="0"/>
            <a:ext cx="4824536" cy="6858000"/>
          </a:xfrm>
        </p:spPr>
        <p:txBody>
          <a:bodyPr>
            <a:normAutofit fontScale="90000"/>
          </a:bodyPr>
          <a:lstStyle/>
          <a:p>
            <a:pPr algn="l"/>
            <a:r>
              <a:rPr lang="en-NZ" sz="3100" b="1" dirty="0" smtClean="0"/>
              <a:t>NZ companies</a:t>
            </a:r>
            <a:r>
              <a:rPr lang="en-NZ" sz="3100" b="1" dirty="0"/>
              <a:t> </a:t>
            </a:r>
            <a:r>
              <a:rPr lang="en-NZ" sz="3100" b="1" dirty="0" smtClean="0"/>
              <a:t>(six)  presented these problem challenges:</a:t>
            </a:r>
            <a:br>
              <a:rPr lang="en-NZ" sz="3100" b="1" dirty="0" smtClean="0"/>
            </a:br>
            <a:r>
              <a:rPr lang="en-NZ" sz="3100" b="1" dirty="0" smtClean="0"/>
              <a:t/>
            </a:r>
            <a:br>
              <a:rPr lang="en-NZ" sz="3100" b="1" dirty="0" smtClean="0"/>
            </a:br>
            <a:r>
              <a:rPr lang="en-NZ" sz="2000" dirty="0"/>
              <a:t>*</a:t>
            </a:r>
            <a:r>
              <a:rPr lang="en-NZ" sz="2000" b="1" dirty="0" err="1" smtClean="0"/>
              <a:t>Eyedentify</a:t>
            </a:r>
            <a:r>
              <a:rPr lang="en-NZ" sz="2000" b="1" dirty="0" smtClean="0"/>
              <a:t> </a:t>
            </a:r>
            <a:r>
              <a:rPr lang="en-NZ" sz="2000" dirty="0" smtClean="0"/>
              <a:t>– Using big data sets for crime</a:t>
            </a:r>
            <a:br>
              <a:rPr lang="en-NZ" sz="2000" dirty="0" smtClean="0"/>
            </a:br>
            <a:r>
              <a:rPr lang="en-NZ" sz="2000" dirty="0" smtClean="0"/>
              <a:t>  prevention.</a:t>
            </a:r>
            <a:br>
              <a:rPr lang="en-NZ" sz="2000" dirty="0" smtClean="0"/>
            </a:br>
            <a:r>
              <a:rPr lang="en-NZ" sz="2000" dirty="0" smtClean="0"/>
              <a:t>*</a:t>
            </a:r>
            <a:r>
              <a:rPr lang="en-NZ" sz="2000" b="1" dirty="0" err="1" smtClean="0"/>
              <a:t>Compac</a:t>
            </a:r>
            <a:r>
              <a:rPr lang="en-NZ" sz="2000" b="1" dirty="0" smtClean="0"/>
              <a:t> </a:t>
            </a:r>
            <a:r>
              <a:rPr lang="en-NZ" sz="2000" b="1" dirty="0"/>
              <a:t>Sorting Equipment </a:t>
            </a:r>
            <a:r>
              <a:rPr lang="en-NZ" sz="2000" b="1" dirty="0" smtClean="0"/>
              <a:t>Ltd- </a:t>
            </a:r>
            <a:r>
              <a:rPr lang="en-NZ" sz="2000" dirty="0" smtClean="0"/>
              <a:t>Calibration</a:t>
            </a:r>
            <a:br>
              <a:rPr lang="en-NZ" sz="2000" dirty="0" smtClean="0"/>
            </a:br>
            <a:r>
              <a:rPr lang="en-NZ" sz="2000" dirty="0" smtClean="0"/>
              <a:t>   transforms </a:t>
            </a:r>
            <a:r>
              <a:rPr lang="en-NZ" sz="2000" dirty="0"/>
              <a:t>for </a:t>
            </a:r>
            <a:r>
              <a:rPr lang="en-NZ" sz="2000" dirty="0" smtClean="0"/>
              <a:t>discrete spectroscopic,</a:t>
            </a:r>
            <a:br>
              <a:rPr lang="en-NZ" sz="2000" dirty="0" smtClean="0"/>
            </a:br>
            <a:r>
              <a:rPr lang="en-NZ" sz="2000" dirty="0" smtClean="0"/>
              <a:t>   mechanical </a:t>
            </a:r>
            <a:r>
              <a:rPr lang="en-NZ" sz="2000" dirty="0"/>
              <a:t>and </a:t>
            </a:r>
            <a:r>
              <a:rPr lang="en-NZ" sz="2000" dirty="0" smtClean="0"/>
              <a:t>optical systems for fruit sorting.</a:t>
            </a:r>
            <a:r>
              <a:rPr lang="en-NZ" sz="2000" b="1" dirty="0"/>
              <a:t/>
            </a:r>
            <a:br>
              <a:rPr lang="en-NZ" sz="2000" b="1" dirty="0"/>
            </a:br>
            <a:r>
              <a:rPr lang="en-NZ" sz="2000" dirty="0" smtClean="0"/>
              <a:t>*</a:t>
            </a:r>
            <a:r>
              <a:rPr lang="en-NZ" sz="2000" b="1" dirty="0" smtClean="0"/>
              <a:t>Fonterra- </a:t>
            </a:r>
            <a:r>
              <a:rPr lang="en-NZ" sz="2000" dirty="0" smtClean="0"/>
              <a:t>Estimating </a:t>
            </a:r>
            <a:r>
              <a:rPr lang="en-NZ" sz="2000" dirty="0"/>
              <a:t>the impact of </a:t>
            </a:r>
            <a:r>
              <a:rPr lang="en-NZ" sz="2000" dirty="0" smtClean="0"/>
              <a:t>various</a:t>
            </a:r>
            <a:br>
              <a:rPr lang="en-NZ" sz="2000" dirty="0" smtClean="0"/>
            </a:br>
            <a:r>
              <a:rPr lang="en-NZ" sz="2000" dirty="0" smtClean="0"/>
              <a:t>   factors </a:t>
            </a:r>
            <a:r>
              <a:rPr lang="en-NZ" sz="2000" dirty="0"/>
              <a:t>on the amount of foreign objects </a:t>
            </a:r>
            <a:r>
              <a:rPr lang="en-NZ" sz="2000" dirty="0" smtClean="0"/>
              <a:t/>
            </a:r>
            <a:br>
              <a:rPr lang="en-NZ" sz="2000" dirty="0" smtClean="0"/>
            </a:br>
            <a:r>
              <a:rPr lang="en-NZ" sz="2000" dirty="0"/>
              <a:t> </a:t>
            </a:r>
            <a:r>
              <a:rPr lang="en-NZ" sz="2000" dirty="0" smtClean="0"/>
              <a:t>  removed </a:t>
            </a:r>
            <a:r>
              <a:rPr lang="en-NZ" sz="2000" dirty="0"/>
              <a:t>by the current processes in a </a:t>
            </a:r>
            <a:r>
              <a:rPr lang="en-NZ" sz="2000" dirty="0" smtClean="0"/>
              <a:t>moving</a:t>
            </a:r>
            <a:br>
              <a:rPr lang="en-NZ" sz="2000" dirty="0" smtClean="0"/>
            </a:br>
            <a:r>
              <a:rPr lang="en-NZ" sz="2000" dirty="0"/>
              <a:t> </a:t>
            </a:r>
            <a:r>
              <a:rPr lang="en-NZ" sz="2000" dirty="0" smtClean="0"/>
              <a:t>  </a:t>
            </a:r>
            <a:r>
              <a:rPr lang="en-NZ" sz="2000" dirty="0"/>
              <a:t>stream of milk </a:t>
            </a:r>
            <a:r>
              <a:rPr lang="en-NZ" sz="2000" dirty="0" smtClean="0"/>
              <a:t>powder.</a:t>
            </a:r>
            <a:r>
              <a:rPr lang="en-NZ" sz="2000" b="1" dirty="0" smtClean="0"/>
              <a:t/>
            </a:r>
            <a:br>
              <a:rPr lang="en-NZ" sz="2000" b="1" dirty="0" smtClean="0"/>
            </a:br>
            <a:r>
              <a:rPr lang="en-NZ" sz="2000" b="1" dirty="0" smtClean="0"/>
              <a:t>*Fisher </a:t>
            </a:r>
            <a:r>
              <a:rPr lang="en-NZ" sz="2000" b="1" dirty="0"/>
              <a:t>&amp; </a:t>
            </a:r>
            <a:r>
              <a:rPr lang="en-NZ" sz="2000" b="1" dirty="0" err="1" smtClean="0"/>
              <a:t>Paykel</a:t>
            </a:r>
            <a:r>
              <a:rPr lang="en-NZ" sz="2000" b="1" dirty="0" smtClean="0"/>
              <a:t> Appliances-</a:t>
            </a:r>
            <a:r>
              <a:rPr lang="en-NZ" sz="2000" dirty="0" smtClean="0"/>
              <a:t>Temperature</a:t>
            </a:r>
            <a:br>
              <a:rPr lang="en-NZ" sz="2000" dirty="0" smtClean="0"/>
            </a:br>
            <a:r>
              <a:rPr lang="en-NZ" sz="2000" dirty="0"/>
              <a:t> </a:t>
            </a:r>
            <a:r>
              <a:rPr lang="en-NZ" sz="2000" dirty="0" smtClean="0"/>
              <a:t>  estimation and control of clothes-dryer</a:t>
            </a:r>
            <a:br>
              <a:rPr lang="en-NZ" sz="2000" dirty="0" smtClean="0"/>
            </a:br>
            <a:r>
              <a:rPr lang="en-NZ" sz="2000" dirty="0"/>
              <a:t> </a:t>
            </a:r>
            <a:r>
              <a:rPr lang="en-NZ" sz="2000" dirty="0" smtClean="0"/>
              <a:t>  temperatures.</a:t>
            </a:r>
            <a:r>
              <a:rPr lang="en-NZ" sz="2000" b="1" dirty="0" smtClean="0"/>
              <a:t/>
            </a:r>
            <a:br>
              <a:rPr lang="en-NZ" sz="2000" b="1" dirty="0" smtClean="0"/>
            </a:br>
            <a:r>
              <a:rPr lang="en-NZ" sz="2000" b="1" dirty="0" smtClean="0"/>
              <a:t>*</a:t>
            </a:r>
            <a:r>
              <a:rPr lang="en-NZ" sz="2000" b="1" dirty="0" err="1" smtClean="0"/>
              <a:t>Transpower</a:t>
            </a:r>
            <a:r>
              <a:rPr lang="en-NZ" sz="2000" b="1" dirty="0" smtClean="0"/>
              <a:t> Ltd- </a:t>
            </a:r>
            <a:r>
              <a:rPr lang="en-NZ" sz="2000" dirty="0" smtClean="0"/>
              <a:t>Synchronisation of the </a:t>
            </a:r>
            <a:br>
              <a:rPr lang="en-NZ" sz="2000" dirty="0" smtClean="0"/>
            </a:br>
            <a:r>
              <a:rPr lang="en-NZ" sz="2000" dirty="0" smtClean="0"/>
              <a:t>   frequency of power from renewable</a:t>
            </a:r>
            <a:br>
              <a:rPr lang="en-NZ" sz="2000" dirty="0" smtClean="0"/>
            </a:br>
            <a:r>
              <a:rPr lang="en-NZ" sz="2000" dirty="0"/>
              <a:t> </a:t>
            </a:r>
            <a:r>
              <a:rPr lang="en-NZ" sz="2000" dirty="0" smtClean="0"/>
              <a:t>  resources of energy for the national grid.</a:t>
            </a:r>
            <a:r>
              <a:rPr lang="en-NZ" sz="2000" b="1" dirty="0" smtClean="0"/>
              <a:t/>
            </a:r>
            <a:br>
              <a:rPr lang="en-NZ" sz="2000" b="1" dirty="0" smtClean="0"/>
            </a:br>
            <a:r>
              <a:rPr lang="en-NZ" sz="2000" b="1" dirty="0" smtClean="0"/>
              <a:t>*Livestock Improvement Corporation-</a:t>
            </a:r>
            <a:br>
              <a:rPr lang="en-NZ" sz="2000" b="1" dirty="0" smtClean="0"/>
            </a:br>
            <a:r>
              <a:rPr lang="en-NZ" sz="2000" b="1" dirty="0"/>
              <a:t> </a:t>
            </a:r>
            <a:r>
              <a:rPr lang="en-NZ" sz="2000" b="1" dirty="0" smtClean="0"/>
              <a:t>  </a:t>
            </a:r>
            <a:r>
              <a:rPr lang="en-NZ" sz="2000" dirty="0" smtClean="0"/>
              <a:t>Problems from animal genomics: phasing in</a:t>
            </a:r>
            <a:br>
              <a:rPr lang="en-NZ" sz="2000" dirty="0" smtClean="0"/>
            </a:br>
            <a:r>
              <a:rPr lang="en-NZ" sz="2000" dirty="0"/>
              <a:t> </a:t>
            </a:r>
            <a:r>
              <a:rPr lang="en-NZ" sz="2000" dirty="0" smtClean="0"/>
              <a:t>  reproduction and chromosomes in progeny.</a:t>
            </a:r>
            <a:br>
              <a:rPr lang="en-NZ" sz="2000" dirty="0" smtClean="0"/>
            </a:br>
            <a:endParaRPr lang="en-NZ" sz="2000" dirty="0"/>
          </a:p>
        </p:txBody>
      </p:sp>
      <p:sp>
        <p:nvSpPr>
          <p:cNvPr id="3" name="Subtitle 2"/>
          <p:cNvSpPr>
            <a:spLocks noGrp="1"/>
          </p:cNvSpPr>
          <p:nvPr>
            <p:ph type="subTitle" idx="1"/>
          </p:nvPr>
        </p:nvSpPr>
        <p:spPr>
          <a:xfrm>
            <a:off x="4874838" y="4878990"/>
            <a:ext cx="4269162" cy="1872208"/>
          </a:xfrm>
        </p:spPr>
        <p:txBody>
          <a:bodyPr>
            <a:normAutofit fontScale="25000" lnSpcReduction="20000"/>
          </a:bodyPr>
          <a:lstStyle/>
          <a:p>
            <a:endParaRPr lang="en-NZ" dirty="0" smtClean="0">
              <a:solidFill>
                <a:schemeClr val="tx2"/>
              </a:solidFill>
            </a:endParaRPr>
          </a:p>
          <a:p>
            <a:r>
              <a:rPr lang="en-NZ" sz="5600" dirty="0" smtClean="0">
                <a:solidFill>
                  <a:schemeClr val="tx2"/>
                </a:solidFill>
              </a:rPr>
              <a:t>Contact </a:t>
            </a:r>
            <a:r>
              <a:rPr lang="en-NZ" sz="5600" dirty="0">
                <a:solidFill>
                  <a:schemeClr val="tx2"/>
                </a:solidFill>
              </a:rPr>
              <a:t>Us</a:t>
            </a:r>
          </a:p>
          <a:p>
            <a:r>
              <a:rPr lang="en-NZ" sz="8000" dirty="0" smtClean="0">
                <a:solidFill>
                  <a:schemeClr val="tx2"/>
                </a:solidFill>
              </a:rPr>
              <a:t>Professor Emeritus Graeme </a:t>
            </a:r>
            <a:r>
              <a:rPr lang="en-NZ" sz="8000" dirty="0">
                <a:solidFill>
                  <a:schemeClr val="tx2"/>
                </a:solidFill>
              </a:rPr>
              <a:t>Wake </a:t>
            </a:r>
            <a:r>
              <a:rPr lang="en-NZ" sz="5600" dirty="0">
                <a:solidFill>
                  <a:schemeClr val="tx2"/>
                </a:solidFill>
              </a:rPr>
              <a:t>, or</a:t>
            </a:r>
          </a:p>
          <a:p>
            <a:r>
              <a:rPr lang="en-NZ" sz="8000" dirty="0">
                <a:solidFill>
                  <a:schemeClr val="tx2"/>
                </a:solidFill>
              </a:rPr>
              <a:t>Seumas </a:t>
            </a:r>
            <a:r>
              <a:rPr lang="en-NZ" sz="8000" dirty="0" err="1">
                <a:solidFill>
                  <a:schemeClr val="tx2"/>
                </a:solidFill>
              </a:rPr>
              <a:t>McCoskery</a:t>
            </a:r>
            <a:r>
              <a:rPr lang="en-NZ" sz="8000" dirty="0">
                <a:solidFill>
                  <a:schemeClr val="tx2"/>
                </a:solidFill>
              </a:rPr>
              <a:t> at </a:t>
            </a:r>
            <a:r>
              <a:rPr lang="en-NZ" sz="8000" dirty="0" err="1">
                <a:solidFill>
                  <a:schemeClr val="tx2"/>
                </a:solidFill>
              </a:rPr>
              <a:t>KiwiNet</a:t>
            </a:r>
            <a:endParaRPr lang="en-NZ" sz="8000" dirty="0">
              <a:solidFill>
                <a:schemeClr val="tx2"/>
              </a:solidFill>
            </a:endParaRPr>
          </a:p>
          <a:p>
            <a:r>
              <a:rPr lang="en-NZ" sz="5600" dirty="0">
                <a:solidFill>
                  <a:schemeClr val="tx2"/>
                </a:solidFill>
              </a:rPr>
              <a:t>+64 (0) 9 414 0800 </a:t>
            </a:r>
            <a:r>
              <a:rPr lang="en-NZ" sz="5600" dirty="0" err="1">
                <a:solidFill>
                  <a:schemeClr val="tx2"/>
                </a:solidFill>
              </a:rPr>
              <a:t>ext</a:t>
            </a:r>
            <a:r>
              <a:rPr lang="en-NZ" sz="5600" dirty="0">
                <a:solidFill>
                  <a:schemeClr val="tx2"/>
                </a:solidFill>
              </a:rPr>
              <a:t> 43602</a:t>
            </a:r>
          </a:p>
          <a:p>
            <a:r>
              <a:rPr lang="en-NZ" sz="5600" dirty="0">
                <a:solidFill>
                  <a:schemeClr val="tx2"/>
                </a:solidFill>
              </a:rPr>
              <a:t>g.c.wake@massey.ac.nz ; admin@minz.org.nz</a:t>
            </a:r>
          </a:p>
          <a:p>
            <a:endParaRPr lang="en-NZ" sz="6000" b="1" u="sng" dirty="0" smtClean="0">
              <a:solidFill>
                <a:schemeClr val="tx2"/>
              </a:solidFill>
            </a:endParaRPr>
          </a:p>
          <a:p>
            <a:r>
              <a:rPr lang="en-NZ" sz="9600" b="1" u="sng" dirty="0" smtClean="0">
                <a:solidFill>
                  <a:schemeClr val="tx2"/>
                </a:solidFill>
              </a:rPr>
              <a:t>http</a:t>
            </a:r>
            <a:r>
              <a:rPr lang="en-NZ" sz="9600" b="1" u="sng" dirty="0">
                <a:solidFill>
                  <a:schemeClr val="tx2"/>
                </a:solidFill>
              </a:rPr>
              <a:t>://www.minz.org.nz</a:t>
            </a:r>
          </a:p>
          <a:p>
            <a:r>
              <a:rPr lang="en-NZ" sz="5600" dirty="0" smtClean="0">
                <a:solidFill>
                  <a:schemeClr val="tx2"/>
                </a:solidFill>
              </a:rPr>
              <a:t>Visit </a:t>
            </a:r>
            <a:r>
              <a:rPr lang="en-NZ" sz="5600" dirty="0">
                <a:solidFill>
                  <a:schemeClr val="tx2"/>
                </a:solidFill>
              </a:rPr>
              <a:t>us on the Web</a:t>
            </a:r>
            <a:r>
              <a:rPr lang="en-NZ" sz="5600" dirty="0" smtClean="0">
                <a:solidFill>
                  <a:schemeClr val="tx2"/>
                </a:solidFill>
              </a:rPr>
              <a:t>:</a:t>
            </a:r>
            <a:endParaRPr lang="en-NZ" sz="5600" dirty="0">
              <a:solidFill>
                <a:schemeClr val="tx2"/>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1"/>
            <a:ext cx="4174362" cy="5085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02838" y="3861048"/>
            <a:ext cx="4572000" cy="400110"/>
          </a:xfrm>
          <a:prstGeom prst="rect">
            <a:avLst/>
          </a:prstGeom>
        </p:spPr>
        <p:txBody>
          <a:bodyPr>
            <a:spAutoFit/>
          </a:bodyPr>
          <a:lstStyle/>
          <a:p>
            <a:endParaRPr lang="en-NZ" sz="2000" dirty="0"/>
          </a:p>
        </p:txBody>
      </p:sp>
      <p:sp>
        <p:nvSpPr>
          <p:cNvPr id="7" name="Rectangle 6"/>
          <p:cNvSpPr/>
          <p:nvPr/>
        </p:nvSpPr>
        <p:spPr>
          <a:xfrm>
            <a:off x="302838" y="5815094"/>
            <a:ext cx="4666572" cy="369332"/>
          </a:xfrm>
          <a:prstGeom prst="rect">
            <a:avLst/>
          </a:prstGeom>
        </p:spPr>
        <p:txBody>
          <a:bodyPr wrap="square">
            <a:spAutoFit/>
          </a:bodyPr>
          <a:lstStyle/>
          <a:p>
            <a:r>
              <a:rPr lang="en-NZ" dirty="0" smtClean="0"/>
              <a:t> </a:t>
            </a:r>
            <a:endParaRPr lang="en-NZ" dirty="0"/>
          </a:p>
        </p:txBody>
      </p:sp>
    </p:spTree>
    <p:extLst>
      <p:ext uri="{BB962C8B-B14F-4D97-AF65-F5344CB8AC3E}">
        <p14:creationId xmlns:p14="http://schemas.microsoft.com/office/powerpoint/2010/main" val="31600339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420888"/>
          </a:xfrm>
          <a:solidFill>
            <a:schemeClr val="tx2">
              <a:lumMod val="20000"/>
              <a:lumOff val="80000"/>
            </a:schemeClr>
          </a:solidFill>
        </p:spPr>
        <p:txBody>
          <a:bodyPr>
            <a:normAutofit fontScale="90000"/>
          </a:bodyPr>
          <a:lstStyle/>
          <a:p>
            <a:r>
              <a:rPr lang="en-NZ" dirty="0" smtClean="0"/>
              <a:t/>
            </a:r>
            <a:br>
              <a:rPr lang="en-NZ" dirty="0" smtClean="0"/>
            </a:br>
            <a:r>
              <a:rPr lang="en-NZ" sz="3100" dirty="0" smtClean="0"/>
              <a:t>Read all about it on</a:t>
            </a:r>
            <a:r>
              <a:rPr lang="en-NZ" dirty="0" smtClean="0"/>
              <a:t/>
            </a:r>
            <a:br>
              <a:rPr lang="en-NZ" dirty="0" smtClean="0"/>
            </a:br>
            <a:r>
              <a:rPr lang="en-NZ" dirty="0" smtClean="0">
                <a:hlinkClick r:id="rId2"/>
              </a:rPr>
              <a:t>http://www.minz.org.nz</a:t>
            </a:r>
            <a:r>
              <a:rPr lang="en-NZ" dirty="0" smtClean="0"/>
              <a:t/>
            </a:r>
            <a:br>
              <a:rPr lang="en-NZ" dirty="0" smtClean="0"/>
            </a:br>
            <a:r>
              <a:rPr lang="en-NZ" sz="3100" dirty="0" smtClean="0"/>
              <a:t>MINZ-SG 2016 speakers: Dr </a:t>
            </a:r>
            <a:r>
              <a:rPr lang="en-NZ" sz="3100" smtClean="0"/>
              <a:t>Maria Bruna</a:t>
            </a:r>
            <a:r>
              <a:rPr lang="en-NZ" sz="3100" dirty="0" smtClean="0"/>
              <a:t> (Oxford), Director Professor Graeme Wake, Hon Ruth Richardson (</a:t>
            </a:r>
            <a:r>
              <a:rPr lang="en-NZ" sz="3100" dirty="0" err="1" smtClean="0"/>
              <a:t>KiwiNet</a:t>
            </a:r>
            <a:r>
              <a:rPr lang="en-NZ" sz="3100" dirty="0" smtClean="0"/>
              <a:t>), Dr Boris </a:t>
            </a:r>
            <a:r>
              <a:rPr lang="en-NZ" sz="3100" dirty="0" err="1" smtClean="0"/>
              <a:t>Baeumer</a:t>
            </a:r>
            <a:r>
              <a:rPr lang="en-NZ" sz="3100" dirty="0" smtClean="0"/>
              <a:t> (ANZIAM, NZ &amp; Otago).</a:t>
            </a:r>
            <a:r>
              <a:rPr lang="en-NZ" dirty="0" smtClean="0"/>
              <a:t/>
            </a:r>
            <a:br>
              <a:rPr lang="en-NZ" dirty="0" smtClean="0"/>
            </a:br>
            <a:endParaRPr lang="en-NZ" dirty="0"/>
          </a:p>
        </p:txBody>
      </p:sp>
      <p:pic>
        <p:nvPicPr>
          <p:cNvPr id="4" name="Content Placeholder 3" descr="C:\Users\gcwake\AppData\Local\Microsoft\Windows\Temporary Internet Files\Content.Outlook\LH8BOQO2\Maria Graeme Ruth  Boris 3.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2492896"/>
            <a:ext cx="7200800" cy="4365104"/>
          </a:xfrm>
          <a:prstGeom prst="rect">
            <a:avLst/>
          </a:prstGeom>
          <a:noFill/>
          <a:ln>
            <a:noFill/>
          </a:ln>
        </p:spPr>
      </p:pic>
    </p:spTree>
    <p:extLst>
      <p:ext uri="{BB962C8B-B14F-4D97-AF65-F5344CB8AC3E}">
        <p14:creationId xmlns:p14="http://schemas.microsoft.com/office/powerpoint/2010/main" val="28247586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552" y="692696"/>
            <a:ext cx="7772400" cy="1470025"/>
          </a:xfrm>
        </p:spPr>
        <p:txBody>
          <a:bodyPr/>
          <a:lstStyle/>
          <a:p>
            <a:r>
              <a:rPr lang="en-NZ" dirty="0" err="1" smtClean="0"/>
              <a:t>Eyedentify</a:t>
            </a:r>
            <a:r>
              <a:rPr lang="en-NZ" dirty="0"/>
              <a:t> </a:t>
            </a:r>
            <a:r>
              <a:rPr lang="en-NZ" dirty="0" smtClean="0"/>
              <a:t>            </a:t>
            </a:r>
            <a:endParaRPr lang="en-NZ" dirty="0"/>
          </a:p>
        </p:txBody>
      </p:sp>
      <p:sp>
        <p:nvSpPr>
          <p:cNvPr id="3" name="Subtitle 2"/>
          <p:cNvSpPr>
            <a:spLocks noGrp="1"/>
          </p:cNvSpPr>
          <p:nvPr>
            <p:ph type="subTitle" idx="1"/>
          </p:nvPr>
        </p:nvSpPr>
        <p:spPr>
          <a:xfrm>
            <a:off x="1259632" y="2492896"/>
            <a:ext cx="6400800" cy="1752600"/>
          </a:xfrm>
        </p:spPr>
        <p:txBody>
          <a:bodyPr/>
          <a:lstStyle/>
          <a:p>
            <a:r>
              <a:rPr lang="en-NZ" b="1" dirty="0">
                <a:solidFill>
                  <a:srgbClr val="FF0000"/>
                </a:solidFill>
              </a:rPr>
              <a:t>WHO</a:t>
            </a:r>
            <a:r>
              <a:rPr lang="en-NZ" b="1" dirty="0"/>
              <a:t> IS MOST LIKELY TO OFFEND IN </a:t>
            </a:r>
            <a:r>
              <a:rPr lang="en-NZ" b="1" dirty="0">
                <a:solidFill>
                  <a:srgbClr val="0000FF"/>
                </a:solidFill>
              </a:rPr>
              <a:t>MY STORE </a:t>
            </a:r>
            <a:r>
              <a:rPr lang="en-NZ" b="1" dirty="0">
                <a:solidFill>
                  <a:srgbClr val="00B050"/>
                </a:solidFill>
              </a:rPr>
              <a:t>NOW</a:t>
            </a:r>
            <a:r>
              <a:rPr lang="en-NZ" b="1" dirty="0"/>
              <a:t>?</a:t>
            </a:r>
            <a:endParaRPr lang="en-NZ" dirty="0"/>
          </a:p>
        </p:txBody>
      </p:sp>
      <p:sp>
        <p:nvSpPr>
          <p:cNvPr id="4" name="TextBox 3"/>
          <p:cNvSpPr txBox="1"/>
          <p:nvPr/>
        </p:nvSpPr>
        <p:spPr>
          <a:xfrm>
            <a:off x="1475656" y="4149080"/>
            <a:ext cx="6192688" cy="1815882"/>
          </a:xfrm>
          <a:prstGeom prst="rect">
            <a:avLst/>
          </a:prstGeom>
          <a:noFill/>
        </p:spPr>
        <p:txBody>
          <a:bodyPr wrap="square" rtlCol="0">
            <a:spAutoFit/>
          </a:bodyPr>
          <a:lstStyle/>
          <a:p>
            <a:r>
              <a:rPr lang="en-NZ" sz="2800" dirty="0" err="1" smtClean="0"/>
              <a:t>MiNZ</a:t>
            </a:r>
            <a:r>
              <a:rPr lang="en-NZ" sz="2800" dirty="0" smtClean="0"/>
              <a:t> Team:  Barry McDonald, </a:t>
            </a:r>
            <a:r>
              <a:rPr lang="en-NZ" sz="2800" dirty="0" err="1" smtClean="0"/>
              <a:t>Golbon</a:t>
            </a:r>
            <a:r>
              <a:rPr lang="en-NZ" sz="2800" dirty="0" smtClean="0"/>
              <a:t> </a:t>
            </a:r>
            <a:r>
              <a:rPr lang="en-NZ" sz="2800" dirty="0" err="1" smtClean="0"/>
              <a:t>Zakeri</a:t>
            </a:r>
            <a:r>
              <a:rPr lang="en-NZ" sz="2800" dirty="0" smtClean="0"/>
              <a:t>, Lisa Hall,  Mat Pawley,  Zoe Williams, Philip Zhang, Penny </a:t>
            </a:r>
            <a:r>
              <a:rPr lang="en-NZ" sz="2800" dirty="0" err="1" smtClean="0"/>
              <a:t>Bilton</a:t>
            </a:r>
            <a:r>
              <a:rPr lang="en-NZ" sz="2800" dirty="0"/>
              <a:t> </a:t>
            </a:r>
            <a:r>
              <a:rPr lang="en-NZ" sz="2800" dirty="0" smtClean="0"/>
              <a:t> and others.</a:t>
            </a: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235" t="49658" r="31434" b="28539"/>
          <a:stretch/>
        </p:blipFill>
        <p:spPr bwMode="auto">
          <a:xfrm>
            <a:off x="1321789" y="183846"/>
            <a:ext cx="7066635" cy="2453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84886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Task</a:t>
            </a:r>
            <a:endParaRPr lang="en-NZ" dirty="0"/>
          </a:p>
        </p:txBody>
      </p:sp>
      <p:sp>
        <p:nvSpPr>
          <p:cNvPr id="3" name="Content Placeholder 2"/>
          <p:cNvSpPr>
            <a:spLocks noGrp="1"/>
          </p:cNvSpPr>
          <p:nvPr>
            <p:ph idx="1"/>
          </p:nvPr>
        </p:nvSpPr>
        <p:spPr/>
        <p:txBody>
          <a:bodyPr>
            <a:normAutofit fontScale="92500"/>
          </a:bodyPr>
          <a:lstStyle/>
          <a:p>
            <a:pPr marL="0" indent="0">
              <a:buNone/>
            </a:pPr>
            <a:r>
              <a:rPr lang="en-NZ" dirty="0" smtClean="0"/>
              <a:t>Given information about your store</a:t>
            </a:r>
          </a:p>
          <a:p>
            <a:endParaRPr lang="en-NZ" dirty="0"/>
          </a:p>
          <a:p>
            <a:pPr marL="0" indent="0">
              <a:buNone/>
            </a:pPr>
            <a:r>
              <a:rPr lang="en-NZ" dirty="0" smtClean="0"/>
              <a:t>And information about offenders previously logged on </a:t>
            </a:r>
            <a:r>
              <a:rPr lang="en-NZ" dirty="0" err="1" smtClean="0"/>
              <a:t>Eyedentify’s</a:t>
            </a:r>
            <a:r>
              <a:rPr lang="en-NZ" dirty="0" smtClean="0"/>
              <a:t> system</a:t>
            </a:r>
          </a:p>
          <a:p>
            <a:endParaRPr lang="en-NZ" dirty="0"/>
          </a:p>
          <a:p>
            <a:pPr marL="0" indent="0">
              <a:buNone/>
            </a:pPr>
            <a:r>
              <a:rPr lang="en-NZ" dirty="0" smtClean="0"/>
              <a:t>Find a way to predict the 10 most likely offenders </a:t>
            </a:r>
          </a:p>
          <a:p>
            <a:endParaRPr lang="en-NZ" dirty="0" smtClean="0"/>
          </a:p>
          <a:p>
            <a:pPr marL="0" indent="0">
              <a:buNone/>
            </a:pPr>
            <a:r>
              <a:rPr lang="en-NZ" dirty="0" smtClean="0"/>
              <a:t>- Be able to include up-to-the-minute information </a:t>
            </a:r>
            <a:endParaRPr lang="en-NZ" dirty="0"/>
          </a:p>
        </p:txBody>
      </p:sp>
    </p:spTree>
    <p:extLst>
      <p:ext uri="{BB962C8B-B14F-4D97-AF65-F5344CB8AC3E}">
        <p14:creationId xmlns:p14="http://schemas.microsoft.com/office/powerpoint/2010/main" val="7310946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smtClean="0"/>
              <a:t>What did </a:t>
            </a:r>
            <a:r>
              <a:rPr lang="en-NZ" dirty="0" err="1" smtClean="0"/>
              <a:t>MiNZ</a:t>
            </a:r>
            <a:r>
              <a:rPr lang="en-NZ" dirty="0" smtClean="0"/>
              <a:t> achieve for the company?</a:t>
            </a:r>
            <a:endParaRPr lang="en-NZ" dirty="0"/>
          </a:p>
        </p:txBody>
      </p:sp>
      <p:sp>
        <p:nvSpPr>
          <p:cNvPr id="5" name="Content Placeholder 4"/>
          <p:cNvSpPr>
            <a:spLocks noGrp="1"/>
          </p:cNvSpPr>
          <p:nvPr>
            <p:ph idx="1"/>
          </p:nvPr>
        </p:nvSpPr>
        <p:spPr>
          <a:xfrm>
            <a:off x="457200" y="1600200"/>
            <a:ext cx="8229600" cy="4853136"/>
          </a:xfrm>
        </p:spPr>
        <p:txBody>
          <a:bodyPr>
            <a:normAutofit fontScale="92500"/>
          </a:bodyPr>
          <a:lstStyle/>
          <a:p>
            <a:r>
              <a:rPr lang="en-NZ" dirty="0" smtClean="0">
                <a:solidFill>
                  <a:srgbClr val="FF0000"/>
                </a:solidFill>
              </a:rPr>
              <a:t>Working  algorithm?          No, not in 20-30 hours</a:t>
            </a:r>
          </a:p>
          <a:p>
            <a:endParaRPr lang="en-NZ" sz="1100" dirty="0"/>
          </a:p>
          <a:p>
            <a:endParaRPr lang="en-NZ" sz="1100" dirty="0"/>
          </a:p>
          <a:p>
            <a:r>
              <a:rPr lang="en-NZ" dirty="0" smtClean="0">
                <a:solidFill>
                  <a:srgbClr val="008000"/>
                </a:solidFill>
              </a:rPr>
              <a:t>Several promising avenues brainstormed and explored,  with some success</a:t>
            </a:r>
          </a:p>
          <a:p>
            <a:pPr marL="0" indent="0">
              <a:buNone/>
            </a:pPr>
            <a:r>
              <a:rPr lang="en-NZ" dirty="0" smtClean="0"/>
              <a:t>	current </a:t>
            </a:r>
            <a:r>
              <a:rPr lang="en-NZ" dirty="0" err="1" smtClean="0"/>
              <a:t>Eyedentify</a:t>
            </a:r>
            <a:r>
              <a:rPr lang="en-NZ" dirty="0" smtClean="0"/>
              <a:t> approach, </a:t>
            </a:r>
          </a:p>
          <a:p>
            <a:pPr marL="0" indent="0">
              <a:buNone/>
            </a:pPr>
            <a:r>
              <a:rPr lang="en-NZ" dirty="0" smtClean="0"/>
              <a:t>	regression model,  </a:t>
            </a:r>
            <a:r>
              <a:rPr lang="en-NZ" dirty="0"/>
              <a:t>	</a:t>
            </a:r>
            <a:r>
              <a:rPr lang="en-NZ" dirty="0" smtClean="0"/>
              <a:t>naïve Bayes,              	tree-based method, network analysis, </a:t>
            </a:r>
            <a:r>
              <a:rPr lang="en-NZ" dirty="0"/>
              <a:t>	</a:t>
            </a:r>
            <a:r>
              <a:rPr lang="en-NZ" dirty="0" smtClean="0"/>
              <a:t>similarity matrix, …</a:t>
            </a:r>
          </a:p>
          <a:p>
            <a:pPr marL="0" indent="0">
              <a:buNone/>
            </a:pPr>
            <a:endParaRPr lang="en-NZ" sz="1100" dirty="0" smtClean="0"/>
          </a:p>
          <a:p>
            <a:pPr marL="0" indent="0">
              <a:buNone/>
            </a:pPr>
            <a:endParaRPr lang="en-NZ" sz="1100" dirty="0" smtClean="0"/>
          </a:p>
          <a:p>
            <a:r>
              <a:rPr lang="en-NZ" dirty="0" smtClean="0">
                <a:solidFill>
                  <a:srgbClr val="0000FF"/>
                </a:solidFill>
              </a:rPr>
              <a:t>More understanding</a:t>
            </a:r>
          </a:p>
          <a:p>
            <a:endParaRPr lang="en-NZ" dirty="0">
              <a:solidFill>
                <a:srgbClr val="0000FF"/>
              </a:solidFill>
            </a:endParaRPr>
          </a:p>
        </p:txBody>
      </p:sp>
    </p:spTree>
    <p:extLst>
      <p:ext uri="{BB962C8B-B14F-4D97-AF65-F5344CB8AC3E}">
        <p14:creationId xmlns:p14="http://schemas.microsoft.com/office/powerpoint/2010/main" val="34432671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3530823"/>
          </a:xfrm>
        </p:spPr>
        <p:txBody>
          <a:bodyPr/>
          <a:lstStyle/>
          <a:p>
            <a:r>
              <a:rPr lang="en-NZ" dirty="0" smtClean="0"/>
              <a:t>Now; You/Tube clip……</a:t>
            </a:r>
            <a:endParaRPr lang="en-NZ" dirty="0"/>
          </a:p>
        </p:txBody>
      </p:sp>
      <p:sp>
        <p:nvSpPr>
          <p:cNvPr id="3" name="Subtitle 2"/>
          <p:cNvSpPr>
            <a:spLocks noGrp="1"/>
          </p:cNvSpPr>
          <p:nvPr>
            <p:ph type="subTitle" idx="1"/>
          </p:nvPr>
        </p:nvSpPr>
        <p:spPr/>
        <p:txBody>
          <a:bodyPr/>
          <a:lstStyle/>
          <a:p>
            <a:endParaRPr lang="en-NZ"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88638"/>
            <a:ext cx="3240360" cy="2872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83935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NZ" dirty="0" smtClean="0"/>
              <a:t>MM</a:t>
            </a:r>
            <a:endParaRPr lang="en-NZ" dirty="0"/>
          </a:p>
        </p:txBody>
      </p:sp>
      <p:sp>
        <p:nvSpPr>
          <p:cNvPr id="3" name="Subtitle 2"/>
          <p:cNvSpPr>
            <a:spLocks noGrp="1"/>
          </p:cNvSpPr>
          <p:nvPr>
            <p:ph type="subTitle" idx="1"/>
          </p:nvPr>
        </p:nvSpPr>
        <p:spPr/>
        <p:txBody>
          <a:bodyPr/>
          <a:lstStyle/>
          <a:p>
            <a:endParaRPr lang="en-NZ"/>
          </a:p>
        </p:txBody>
      </p:sp>
      <p:pic>
        <p:nvPicPr>
          <p:cNvPr id="4" name="MINZ 2015 3min HiResConverted.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26671227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0649"/>
            <a:ext cx="7772400" cy="1296143"/>
          </a:xfrm>
        </p:spPr>
        <p:txBody>
          <a:bodyPr/>
          <a:lstStyle/>
          <a:p>
            <a:r>
              <a:rPr lang="en-NZ" dirty="0" smtClean="0"/>
              <a:t>4. The Way Ahead</a:t>
            </a:r>
            <a:endParaRPr lang="en-NZ" dirty="0"/>
          </a:p>
        </p:txBody>
      </p:sp>
      <p:sp>
        <p:nvSpPr>
          <p:cNvPr id="3" name="Subtitle 2"/>
          <p:cNvSpPr>
            <a:spLocks noGrp="1"/>
          </p:cNvSpPr>
          <p:nvPr>
            <p:ph type="subTitle" idx="1"/>
          </p:nvPr>
        </p:nvSpPr>
        <p:spPr>
          <a:xfrm>
            <a:off x="0" y="1268760"/>
            <a:ext cx="9036496" cy="5472608"/>
          </a:xfrm>
        </p:spPr>
        <p:txBody>
          <a:bodyPr>
            <a:normAutofit fontScale="85000" lnSpcReduction="20000"/>
          </a:bodyPr>
          <a:lstStyle/>
          <a:p>
            <a:pPr algn="l"/>
            <a:r>
              <a:rPr lang="en-NZ" dirty="0" smtClean="0">
                <a:solidFill>
                  <a:schemeClr val="tx1"/>
                </a:solidFill>
              </a:rPr>
              <a:t>                  2016: Both under the auspices of:</a:t>
            </a:r>
          </a:p>
          <a:p>
            <a:pPr marL="457200" indent="-457200" algn="l">
              <a:buFont typeface="Arial" panose="020B0604020202020204" pitchFamily="34" charset="0"/>
              <a:buChar char="•"/>
            </a:pPr>
            <a:r>
              <a:rPr lang="en-NZ" dirty="0" smtClean="0">
                <a:solidFill>
                  <a:schemeClr val="tx1"/>
                </a:solidFill>
              </a:rPr>
              <a:t>For New Zealand: MINZ-SG 2016</a:t>
            </a:r>
          </a:p>
          <a:p>
            <a:pPr algn="l"/>
            <a:r>
              <a:rPr lang="en-NZ" dirty="0" smtClean="0">
                <a:solidFill>
                  <a:schemeClr val="tx1"/>
                </a:solidFill>
              </a:rPr>
              <a:t>        -Based </a:t>
            </a:r>
            <a:r>
              <a:rPr lang="en-NZ" dirty="0">
                <a:solidFill>
                  <a:schemeClr val="tx1"/>
                </a:solidFill>
              </a:rPr>
              <a:t>in New Zealand, </a:t>
            </a:r>
            <a:r>
              <a:rPr lang="en-NZ" dirty="0" smtClean="0">
                <a:solidFill>
                  <a:schemeClr val="tx1"/>
                </a:solidFill>
              </a:rPr>
              <a:t> Wellington</a:t>
            </a:r>
          </a:p>
          <a:p>
            <a:pPr algn="l"/>
            <a:r>
              <a:rPr lang="en-NZ" dirty="0">
                <a:solidFill>
                  <a:schemeClr val="tx1"/>
                </a:solidFill>
              </a:rPr>
              <a:t> </a:t>
            </a:r>
            <a:r>
              <a:rPr lang="en-NZ" dirty="0" smtClean="0">
                <a:solidFill>
                  <a:schemeClr val="tx1"/>
                </a:solidFill>
              </a:rPr>
              <a:t>       -</a:t>
            </a:r>
            <a:r>
              <a:rPr lang="en-NZ" dirty="0">
                <a:solidFill>
                  <a:schemeClr val="tx1"/>
                </a:solidFill>
              </a:rPr>
              <a:t>4</a:t>
            </a:r>
            <a:r>
              <a:rPr lang="en-NZ" baseline="30000" dirty="0" smtClean="0">
                <a:solidFill>
                  <a:schemeClr val="tx1"/>
                </a:solidFill>
              </a:rPr>
              <a:t>th</a:t>
            </a:r>
            <a:r>
              <a:rPr lang="en-NZ" dirty="0" smtClean="0">
                <a:solidFill>
                  <a:schemeClr val="tx1"/>
                </a:solidFill>
              </a:rPr>
              <a:t> July to  8</a:t>
            </a:r>
            <a:r>
              <a:rPr lang="en-NZ" baseline="30000" dirty="0" smtClean="0">
                <a:solidFill>
                  <a:schemeClr val="tx1"/>
                </a:solidFill>
              </a:rPr>
              <a:t>th</a:t>
            </a:r>
            <a:r>
              <a:rPr lang="en-NZ" dirty="0" smtClean="0">
                <a:solidFill>
                  <a:schemeClr val="tx1"/>
                </a:solidFill>
              </a:rPr>
              <a:t>  July 2016</a:t>
            </a:r>
          </a:p>
          <a:p>
            <a:pPr algn="l"/>
            <a:r>
              <a:rPr lang="en-NZ" dirty="0" smtClean="0">
                <a:solidFill>
                  <a:schemeClr val="tx1"/>
                </a:solidFill>
              </a:rPr>
              <a:t>See </a:t>
            </a:r>
            <a:r>
              <a:rPr lang="en-NZ" dirty="0" smtClean="0">
                <a:solidFill>
                  <a:schemeClr val="tx1"/>
                </a:solidFill>
                <a:hlinkClick r:id="rId2"/>
              </a:rPr>
              <a:t>http://www.minz.org.nz</a:t>
            </a:r>
            <a:endParaRPr lang="en-NZ" dirty="0" smtClean="0">
              <a:solidFill>
                <a:schemeClr val="tx1"/>
              </a:solidFill>
            </a:endParaRPr>
          </a:p>
          <a:p>
            <a:pPr algn="l"/>
            <a:r>
              <a:rPr lang="en-NZ" dirty="0" smtClean="0">
                <a:solidFill>
                  <a:schemeClr val="tx1"/>
                </a:solidFill>
              </a:rPr>
              <a:t>Professors Mark McGuinness &amp; Graeme Wake</a:t>
            </a:r>
          </a:p>
          <a:p>
            <a:pPr marL="457200" indent="-457200" algn="l">
              <a:buFont typeface="Arial" panose="020B0604020202020204" pitchFamily="34" charset="0"/>
              <a:buChar char="•"/>
            </a:pPr>
            <a:r>
              <a:rPr lang="en-NZ" dirty="0" smtClean="0">
                <a:solidFill>
                  <a:schemeClr val="tx1"/>
                </a:solidFill>
              </a:rPr>
              <a:t>For Australia :MISG  2016</a:t>
            </a:r>
          </a:p>
          <a:p>
            <a:pPr algn="l"/>
            <a:r>
              <a:rPr lang="en-NZ" dirty="0" smtClean="0">
                <a:solidFill>
                  <a:schemeClr val="tx2"/>
                </a:solidFill>
              </a:rPr>
              <a:t>    “The </a:t>
            </a:r>
            <a:r>
              <a:rPr lang="en-NZ" dirty="0">
                <a:solidFill>
                  <a:schemeClr val="tx2"/>
                </a:solidFill>
              </a:rPr>
              <a:t>Mathematics in Industry Study Group (MISG) workshop will be hosted by the University of South Australia from 2016 until 2018. The first of the three workshops will be held at the City East campus in </a:t>
            </a:r>
            <a:r>
              <a:rPr lang="en-NZ" dirty="0">
                <a:solidFill>
                  <a:schemeClr val="tx1"/>
                </a:solidFill>
              </a:rPr>
              <a:t>Adelaide, from 1-5 February </a:t>
            </a:r>
            <a:r>
              <a:rPr lang="en-NZ" dirty="0" smtClean="0">
                <a:solidFill>
                  <a:schemeClr val="tx1"/>
                </a:solidFill>
              </a:rPr>
              <a:t>2016”.</a:t>
            </a:r>
          </a:p>
          <a:p>
            <a:pPr algn="l"/>
            <a:r>
              <a:rPr lang="en-NZ" dirty="0" smtClean="0">
                <a:solidFill>
                  <a:schemeClr val="tx1"/>
                </a:solidFill>
              </a:rPr>
              <a:t>Dr Peter </a:t>
            </a:r>
            <a:r>
              <a:rPr lang="en-NZ" dirty="0" err="1" smtClean="0">
                <a:solidFill>
                  <a:schemeClr val="tx1"/>
                </a:solidFill>
              </a:rPr>
              <a:t>Pudney</a:t>
            </a:r>
            <a:r>
              <a:rPr lang="en-NZ" dirty="0" smtClean="0">
                <a:solidFill>
                  <a:schemeClr val="tx1"/>
                </a:solidFill>
              </a:rPr>
              <a:t> is Director. See</a:t>
            </a:r>
          </a:p>
          <a:p>
            <a:pPr algn="l"/>
            <a:r>
              <a:rPr lang="en-NZ" dirty="0">
                <a:solidFill>
                  <a:schemeClr val="tx1"/>
                </a:solidFill>
              </a:rPr>
              <a:t>  </a:t>
            </a:r>
            <a:r>
              <a:rPr lang="en-NZ" dirty="0">
                <a:solidFill>
                  <a:schemeClr val="tx1"/>
                </a:solidFill>
                <a:hlinkClick r:id="rId3"/>
              </a:rPr>
              <a:t>http://mathsinindustry.com/about/misg-2016-3</a:t>
            </a:r>
            <a:r>
              <a:rPr lang="en-NZ" dirty="0" smtClean="0">
                <a:solidFill>
                  <a:schemeClr val="tx1"/>
                </a:solidFill>
                <a:hlinkClick r:id="rId3"/>
              </a:rPr>
              <a:t>/</a:t>
            </a:r>
            <a:endParaRPr lang="en-NZ" dirty="0" smtClean="0">
              <a:solidFill>
                <a:schemeClr val="tx1"/>
              </a:solidFill>
            </a:endParaRPr>
          </a:p>
          <a:p>
            <a:pPr algn="l"/>
            <a:endParaRPr lang="en-NZ" dirty="0" smtClean="0">
              <a:solidFill>
                <a:schemeClr val="tx1"/>
              </a:solidFill>
            </a:endParaRPr>
          </a:p>
          <a:p>
            <a:pPr algn="l"/>
            <a:endParaRPr lang="en-NZ" dirty="0" smtClean="0">
              <a:solidFill>
                <a:schemeClr val="tx1"/>
              </a:solidFill>
            </a:endParaRPr>
          </a:p>
          <a:p>
            <a:pPr marL="457200" indent="-457200" algn="l">
              <a:buFont typeface="Arial" panose="020B0604020202020204" pitchFamily="34" charset="0"/>
              <a:buChar char="•"/>
            </a:pPr>
            <a:endParaRPr lang="en-NZ" dirty="0">
              <a:solidFill>
                <a:schemeClr val="tx1"/>
              </a:solidFill>
            </a:endParaRPr>
          </a:p>
          <a:p>
            <a:pPr marL="457200" indent="-457200" algn="l">
              <a:buFont typeface="Arial" panose="020B0604020202020204" pitchFamily="34" charset="0"/>
              <a:buChar char="•"/>
            </a:pPr>
            <a:endParaRPr lang="en-NZ" dirty="0"/>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2505" y="332656"/>
            <a:ext cx="1822255" cy="2001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3852" y="2326625"/>
            <a:ext cx="2088232" cy="1851013"/>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5"/>
          <p:cNvSpPr/>
          <p:nvPr/>
        </p:nvSpPr>
        <p:spPr>
          <a:xfrm>
            <a:off x="6112581" y="117046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Left-Right Arrow 6"/>
          <p:cNvSpPr/>
          <p:nvPr/>
        </p:nvSpPr>
        <p:spPr>
          <a:xfrm>
            <a:off x="4432920" y="2778308"/>
            <a:ext cx="2304256" cy="58130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39167876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404665"/>
            <a:ext cx="8568952" cy="1296143"/>
          </a:xfrm>
          <a:solidFill>
            <a:schemeClr val="tx2">
              <a:lumMod val="20000"/>
              <a:lumOff val="80000"/>
            </a:schemeClr>
          </a:solidFill>
        </p:spPr>
        <p:txBody>
          <a:bodyPr/>
          <a:lstStyle/>
          <a:p>
            <a:r>
              <a:rPr lang="en-NZ" dirty="0" smtClean="0"/>
              <a:t>Outline</a:t>
            </a:r>
            <a:endParaRPr lang="en-NZ" dirty="0"/>
          </a:p>
        </p:txBody>
      </p:sp>
      <p:sp>
        <p:nvSpPr>
          <p:cNvPr id="3" name="Subtitle 2"/>
          <p:cNvSpPr>
            <a:spLocks noGrp="1"/>
          </p:cNvSpPr>
          <p:nvPr>
            <p:ph type="subTitle" idx="1"/>
          </p:nvPr>
        </p:nvSpPr>
        <p:spPr>
          <a:xfrm>
            <a:off x="323528" y="1844824"/>
            <a:ext cx="8496944" cy="3793976"/>
          </a:xfrm>
          <a:solidFill>
            <a:schemeClr val="tx2">
              <a:lumMod val="20000"/>
              <a:lumOff val="80000"/>
            </a:schemeClr>
          </a:solidFill>
        </p:spPr>
        <p:txBody>
          <a:bodyPr>
            <a:normAutofit/>
          </a:bodyPr>
          <a:lstStyle/>
          <a:p>
            <a:pPr marL="514350" indent="-514350" algn="l">
              <a:buAutoNum type="arabicPeriod"/>
            </a:pPr>
            <a:r>
              <a:rPr lang="en-NZ" sz="4400" dirty="0" smtClean="0">
                <a:solidFill>
                  <a:schemeClr val="tx1"/>
                </a:solidFill>
              </a:rPr>
              <a:t>History</a:t>
            </a:r>
          </a:p>
          <a:p>
            <a:pPr marL="514350" indent="-514350" algn="l">
              <a:buAutoNum type="arabicPeriod"/>
            </a:pPr>
            <a:r>
              <a:rPr lang="en-NZ" sz="4400" dirty="0" smtClean="0">
                <a:solidFill>
                  <a:schemeClr val="tx1"/>
                </a:solidFill>
              </a:rPr>
              <a:t>Recent MI  events</a:t>
            </a:r>
          </a:p>
          <a:p>
            <a:pPr marL="514350" indent="-514350" algn="l">
              <a:buAutoNum type="arabicPeriod"/>
            </a:pPr>
            <a:r>
              <a:rPr lang="en-NZ" sz="4400" dirty="0" smtClean="0">
                <a:solidFill>
                  <a:schemeClr val="tx1"/>
                </a:solidFill>
              </a:rPr>
              <a:t>Current MINZ developments</a:t>
            </a:r>
          </a:p>
          <a:p>
            <a:pPr marL="514350" indent="-514350" algn="l">
              <a:buAutoNum type="arabicPeriod"/>
            </a:pPr>
            <a:r>
              <a:rPr lang="en-NZ" sz="4400" dirty="0" smtClean="0">
                <a:solidFill>
                  <a:schemeClr val="tx1"/>
                </a:solidFill>
              </a:rPr>
              <a:t>The way ahead?</a:t>
            </a:r>
            <a:endParaRPr lang="en-NZ" sz="4400" dirty="0">
              <a:solidFill>
                <a:schemeClr val="tx1"/>
              </a:solidFill>
            </a:endParaRPr>
          </a:p>
        </p:txBody>
      </p:sp>
    </p:spTree>
    <p:extLst>
      <p:ext uri="{BB962C8B-B14F-4D97-AF65-F5344CB8AC3E}">
        <p14:creationId xmlns:p14="http://schemas.microsoft.com/office/powerpoint/2010/main" val="21762107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1"/>
            <a:ext cx="7772400" cy="764703"/>
          </a:xfrm>
        </p:spPr>
        <p:txBody>
          <a:bodyPr/>
          <a:lstStyle/>
          <a:p>
            <a:pPr marL="514350" indent="-514350">
              <a:buAutoNum type="arabicPeriod"/>
            </a:pPr>
            <a:r>
              <a:rPr lang="en-NZ" dirty="0"/>
              <a:t>History</a:t>
            </a:r>
          </a:p>
        </p:txBody>
      </p:sp>
      <p:sp>
        <p:nvSpPr>
          <p:cNvPr id="3" name="Subtitle 2"/>
          <p:cNvSpPr>
            <a:spLocks noGrp="1"/>
          </p:cNvSpPr>
          <p:nvPr>
            <p:ph type="subTitle" idx="1"/>
          </p:nvPr>
        </p:nvSpPr>
        <p:spPr>
          <a:xfrm>
            <a:off x="0" y="836712"/>
            <a:ext cx="8964488" cy="5904656"/>
          </a:xfrm>
        </p:spPr>
        <p:txBody>
          <a:bodyPr>
            <a:normAutofit fontScale="62500" lnSpcReduction="20000"/>
          </a:bodyPr>
          <a:lstStyle/>
          <a:p>
            <a:pPr marL="457200" indent="-457200" algn="just">
              <a:buFont typeface="Arial" panose="020B0604020202020204" pitchFamily="34" charset="0"/>
              <a:buChar char="•"/>
            </a:pPr>
            <a:r>
              <a:rPr lang="en-NZ" sz="3400" dirty="0">
                <a:solidFill>
                  <a:schemeClr val="tx1"/>
                </a:solidFill>
              </a:rPr>
              <a:t>Groups of this kind originated in the UK in 1968, under the name Oxford Study Groups with Industry</a:t>
            </a:r>
            <a:r>
              <a:rPr lang="en-NZ" sz="3400" dirty="0" smtClean="0">
                <a:solidFill>
                  <a:schemeClr val="tx1"/>
                </a:solidFill>
              </a:rPr>
              <a:t>. </a:t>
            </a:r>
            <a:r>
              <a:rPr lang="en-NZ" sz="3400" dirty="0">
                <a:solidFill>
                  <a:schemeClr val="tx1"/>
                </a:solidFill>
              </a:rPr>
              <a:t>I was a postdoctoral fellow there then and my mentor </a:t>
            </a:r>
            <a:r>
              <a:rPr lang="en-NZ" sz="3400" dirty="0" smtClean="0">
                <a:solidFill>
                  <a:schemeClr val="tx1"/>
                </a:solidFill>
              </a:rPr>
              <a:t>(</a:t>
            </a:r>
            <a:r>
              <a:rPr lang="en-NZ" sz="3400" dirty="0" smtClean="0">
                <a:solidFill>
                  <a:srgbClr val="FF0000"/>
                </a:solidFill>
              </a:rPr>
              <a:t>Dr Alan Tayler</a:t>
            </a:r>
            <a:r>
              <a:rPr lang="en-NZ" sz="3400" dirty="0" smtClean="0">
                <a:solidFill>
                  <a:schemeClr val="tx1"/>
                </a:solidFill>
              </a:rPr>
              <a:t>) was </a:t>
            </a:r>
            <a:r>
              <a:rPr lang="en-NZ" sz="3400" dirty="0">
                <a:solidFill>
                  <a:schemeClr val="tx1"/>
                </a:solidFill>
              </a:rPr>
              <a:t>its founder. </a:t>
            </a:r>
            <a:endParaRPr lang="en-NZ" sz="3400" dirty="0" smtClean="0">
              <a:solidFill>
                <a:schemeClr val="tx1"/>
              </a:solidFill>
            </a:endParaRPr>
          </a:p>
          <a:p>
            <a:pPr algn="just"/>
            <a:endParaRPr lang="en-NZ" sz="3400" dirty="0" smtClean="0">
              <a:solidFill>
                <a:schemeClr val="tx1"/>
              </a:solidFill>
            </a:endParaRPr>
          </a:p>
          <a:p>
            <a:pPr marL="457200" indent="-457200" algn="just">
              <a:buFont typeface="Arial" panose="020B0604020202020204" pitchFamily="34" charset="0"/>
              <a:buChar char="•"/>
            </a:pPr>
            <a:r>
              <a:rPr lang="en-NZ" sz="3400" dirty="0" smtClean="0">
                <a:solidFill>
                  <a:schemeClr val="tx1"/>
                </a:solidFill>
              </a:rPr>
              <a:t>Since </a:t>
            </a:r>
            <a:r>
              <a:rPr lang="en-NZ" sz="3400" dirty="0">
                <a:solidFill>
                  <a:schemeClr val="tx1"/>
                </a:solidFill>
              </a:rPr>
              <a:t>then, the concept has been adopted by many other countries, and study groups have become a well-established institution and a leading format for interaction between mathematics and industry world-wide. Besides being a source of interesting new problems in mathematics, they also serve as an important mechanism for the transfer of mathematical technology between academia and industry. </a:t>
            </a:r>
            <a:endParaRPr lang="en-NZ" sz="3400" dirty="0" smtClean="0">
              <a:solidFill>
                <a:schemeClr val="tx1"/>
              </a:solidFill>
            </a:endParaRPr>
          </a:p>
          <a:p>
            <a:pPr marL="457200" indent="-457200" algn="just">
              <a:buFont typeface="Arial" panose="020B0604020202020204" pitchFamily="34" charset="0"/>
              <a:buChar char="•"/>
            </a:pPr>
            <a:endParaRPr lang="en-NZ" sz="3400" dirty="0" smtClean="0">
              <a:solidFill>
                <a:schemeClr val="tx1"/>
              </a:solidFill>
            </a:endParaRPr>
          </a:p>
          <a:p>
            <a:pPr marL="457200" indent="-457200" algn="just">
              <a:buFont typeface="Arial" panose="020B0604020202020204" pitchFamily="34" charset="0"/>
              <a:buChar char="•"/>
            </a:pPr>
            <a:r>
              <a:rPr lang="en-NZ" sz="3400" dirty="0" smtClean="0">
                <a:solidFill>
                  <a:schemeClr val="tx1"/>
                </a:solidFill>
              </a:rPr>
              <a:t> </a:t>
            </a:r>
            <a:r>
              <a:rPr lang="en-NZ" sz="3400" dirty="0">
                <a:solidFill>
                  <a:schemeClr val="tx1"/>
                </a:solidFill>
              </a:rPr>
              <a:t>They were first introduced in Australia in 1984 under the auspices of the </a:t>
            </a:r>
            <a:r>
              <a:rPr lang="en-NZ" sz="3400" dirty="0" smtClean="0">
                <a:solidFill>
                  <a:schemeClr val="tx1"/>
                </a:solidFill>
              </a:rPr>
              <a:t>CSIRO (</a:t>
            </a:r>
            <a:r>
              <a:rPr lang="en-NZ" sz="3400" dirty="0">
                <a:solidFill>
                  <a:srgbClr val="FF0000"/>
                </a:solidFill>
              </a:rPr>
              <a:t>D</a:t>
            </a:r>
            <a:r>
              <a:rPr lang="en-NZ" sz="3400" dirty="0" smtClean="0">
                <a:solidFill>
                  <a:srgbClr val="FF0000"/>
                </a:solidFill>
              </a:rPr>
              <a:t>r Noel Barton</a:t>
            </a:r>
            <a:r>
              <a:rPr lang="en-NZ" sz="3400" dirty="0" smtClean="0">
                <a:solidFill>
                  <a:schemeClr val="tx1"/>
                </a:solidFill>
              </a:rPr>
              <a:t>) </a:t>
            </a:r>
            <a:r>
              <a:rPr lang="en-NZ" sz="3400" dirty="0">
                <a:solidFill>
                  <a:schemeClr val="tx1"/>
                </a:solidFill>
              </a:rPr>
              <a:t>(Again I was </a:t>
            </a:r>
            <a:r>
              <a:rPr lang="en-NZ" sz="3400" dirty="0" smtClean="0">
                <a:solidFill>
                  <a:schemeClr val="tx1"/>
                </a:solidFill>
              </a:rPr>
              <a:t>there).  </a:t>
            </a:r>
            <a:r>
              <a:rPr lang="en-NZ" sz="3400" dirty="0">
                <a:solidFill>
                  <a:schemeClr val="tx1"/>
                </a:solidFill>
              </a:rPr>
              <a:t>In the 1990s they were transferred to the Division of Applied Mathematics of the Australian Mathematical Society</a:t>
            </a:r>
            <a:r>
              <a:rPr lang="en-NZ" sz="3400" dirty="0" smtClean="0">
                <a:solidFill>
                  <a:schemeClr val="tx1"/>
                </a:solidFill>
              </a:rPr>
              <a:t>.</a:t>
            </a:r>
          </a:p>
          <a:p>
            <a:pPr marL="457200" indent="-457200" algn="just">
              <a:buFont typeface="Arial" panose="020B0604020202020204" pitchFamily="34" charset="0"/>
              <a:buChar char="•"/>
            </a:pPr>
            <a:r>
              <a:rPr lang="en-NZ" sz="3400" dirty="0" smtClean="0">
                <a:solidFill>
                  <a:schemeClr val="tx1"/>
                </a:solidFill>
              </a:rPr>
              <a:t> </a:t>
            </a:r>
            <a:r>
              <a:rPr lang="en-NZ" sz="3400" dirty="0">
                <a:solidFill>
                  <a:schemeClr val="tx1"/>
                </a:solidFill>
              </a:rPr>
              <a:t>In 1993 when this was re-constituted to embrace New Zealand, thereby becoming the Australian and New Zealand Industrial and Applied Mathematics (ANZIAM) organisation we know today, the MISGs were packaged as an activity of ANZIAM.  NZ activity became a significant part of this activity for the last twenty years and NZ hosted the joint one with Australia </a:t>
            </a:r>
            <a:r>
              <a:rPr lang="en-NZ" sz="3400" dirty="0" smtClean="0">
                <a:solidFill>
                  <a:schemeClr val="tx1"/>
                </a:solidFill>
              </a:rPr>
              <a:t> </a:t>
            </a:r>
            <a:r>
              <a:rPr lang="en-NZ" sz="3400" dirty="0">
                <a:solidFill>
                  <a:schemeClr val="tx1"/>
                </a:solidFill>
              </a:rPr>
              <a:t>in Auckland in the three years 2004-6</a:t>
            </a:r>
            <a:r>
              <a:rPr lang="en-NZ" dirty="0">
                <a:solidFill>
                  <a:schemeClr val="tx1"/>
                </a:solidFill>
              </a:rPr>
              <a:t>. </a:t>
            </a:r>
          </a:p>
        </p:txBody>
      </p:sp>
    </p:spTree>
    <p:extLst>
      <p:ext uri="{BB962C8B-B14F-4D97-AF65-F5344CB8AC3E}">
        <p14:creationId xmlns:p14="http://schemas.microsoft.com/office/powerpoint/2010/main" val="13586089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
            <a:ext cx="7772400" cy="980728"/>
          </a:xfrm>
        </p:spPr>
        <p:txBody>
          <a:bodyPr>
            <a:normAutofit fontScale="90000"/>
          </a:bodyPr>
          <a:lstStyle/>
          <a:p>
            <a:r>
              <a:rPr lang="en-NZ" dirty="0" smtClean="0"/>
              <a:t>2. Recent MI  events : 2004-6</a:t>
            </a:r>
            <a:br>
              <a:rPr lang="en-NZ" dirty="0" smtClean="0"/>
            </a:br>
            <a:endParaRPr lang="en-NZ" dirty="0"/>
          </a:p>
        </p:txBody>
      </p:sp>
      <p:sp>
        <p:nvSpPr>
          <p:cNvPr id="3" name="Subtitle 2"/>
          <p:cNvSpPr>
            <a:spLocks noGrp="1"/>
          </p:cNvSpPr>
          <p:nvPr>
            <p:ph type="subTitle" idx="1"/>
          </p:nvPr>
        </p:nvSpPr>
        <p:spPr>
          <a:xfrm>
            <a:off x="107504" y="692696"/>
            <a:ext cx="9036496" cy="6165304"/>
          </a:xfrm>
        </p:spPr>
        <p:txBody>
          <a:bodyPr>
            <a:normAutofit lnSpcReduction="10000"/>
          </a:bodyPr>
          <a:lstStyle/>
          <a:p>
            <a:pPr marL="457200" indent="-457200" algn="l">
              <a:buFont typeface="Arial" panose="020B0604020202020204" pitchFamily="34" charset="0"/>
              <a:buChar char="•"/>
            </a:pPr>
            <a:r>
              <a:rPr lang="en-NZ" sz="5400" dirty="0" smtClean="0">
                <a:solidFill>
                  <a:schemeClr val="tx1"/>
                </a:solidFill>
              </a:rPr>
              <a:t>6 + 7 + 7 = 20 problem challenges</a:t>
            </a:r>
          </a:p>
          <a:p>
            <a:pPr marL="457200" indent="-457200" algn="l">
              <a:buFont typeface="Arial" panose="020B0604020202020204" pitchFamily="34" charset="0"/>
              <a:buChar char="•"/>
            </a:pPr>
            <a:r>
              <a:rPr lang="en-NZ" sz="5400" dirty="0" smtClean="0">
                <a:solidFill>
                  <a:schemeClr val="tx1"/>
                </a:solidFill>
              </a:rPr>
              <a:t>Significant progress in 19 </a:t>
            </a:r>
          </a:p>
          <a:p>
            <a:pPr marL="457200" indent="-457200" algn="l">
              <a:buFont typeface="Arial" panose="020B0604020202020204" pitchFamily="34" charset="0"/>
              <a:buChar char="•"/>
            </a:pPr>
            <a:r>
              <a:rPr lang="en-NZ" sz="5400" dirty="0" smtClean="0">
                <a:solidFill>
                  <a:schemeClr val="tx1"/>
                </a:solidFill>
              </a:rPr>
              <a:t>Major NZ Government support</a:t>
            </a:r>
          </a:p>
          <a:p>
            <a:pPr marL="457200" indent="-457200" algn="l">
              <a:buFont typeface="Arial" panose="020B0604020202020204" pitchFamily="34" charset="0"/>
              <a:buChar char="•"/>
            </a:pPr>
            <a:r>
              <a:rPr lang="en-NZ" sz="5400" dirty="0" smtClean="0">
                <a:solidFill>
                  <a:schemeClr val="tx1"/>
                </a:solidFill>
              </a:rPr>
              <a:t>Production </a:t>
            </a:r>
            <a:r>
              <a:rPr lang="en-NZ" sz="5400" dirty="0">
                <a:solidFill>
                  <a:schemeClr val="tx1"/>
                </a:solidFill>
              </a:rPr>
              <a:t>of reports “Equation-free” &amp; Booklets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6296" y="423451"/>
            <a:ext cx="1750318" cy="197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10400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6712"/>
          </a:xfrm>
        </p:spPr>
        <p:txBody>
          <a:bodyPr/>
          <a:lstStyle/>
          <a:p>
            <a:r>
              <a:rPr lang="en-NZ" dirty="0" smtClean="0"/>
              <a:t>2004-6 Problem Challenges</a:t>
            </a:r>
            <a:endParaRPr lang="en-NZ" dirty="0"/>
          </a:p>
        </p:txBody>
      </p:sp>
      <p:sp>
        <p:nvSpPr>
          <p:cNvPr id="3" name="Content Placeholder 2"/>
          <p:cNvSpPr>
            <a:spLocks noGrp="1"/>
          </p:cNvSpPr>
          <p:nvPr>
            <p:ph idx="1"/>
          </p:nvPr>
        </p:nvSpPr>
        <p:spPr>
          <a:xfrm>
            <a:off x="457200" y="692696"/>
            <a:ext cx="8579296" cy="6165304"/>
          </a:xfrm>
        </p:spPr>
        <p:txBody>
          <a:bodyPr>
            <a:normAutofit lnSpcReduction="10000"/>
          </a:bodyPr>
          <a:lstStyle/>
          <a:p>
            <a:r>
              <a:rPr lang="en-NZ" dirty="0" smtClean="0"/>
              <a:t>Strip temperature in a metal coating line annealing furnace : </a:t>
            </a:r>
            <a:r>
              <a:rPr lang="en-NZ" i="1" dirty="0" smtClean="0">
                <a:solidFill>
                  <a:srgbClr val="FF0000"/>
                </a:solidFill>
              </a:rPr>
              <a:t>NZ Steel</a:t>
            </a:r>
          </a:p>
          <a:p>
            <a:r>
              <a:rPr lang="en-NZ" dirty="0" smtClean="0"/>
              <a:t>Modelling temperature and humidity in a poultry shed : </a:t>
            </a:r>
            <a:r>
              <a:rPr lang="en-NZ" i="1" dirty="0" err="1" smtClean="0">
                <a:solidFill>
                  <a:srgbClr val="FF0000"/>
                </a:solidFill>
              </a:rPr>
              <a:t>Tegel</a:t>
            </a:r>
            <a:r>
              <a:rPr lang="en-NZ" i="1" dirty="0" smtClean="0">
                <a:solidFill>
                  <a:srgbClr val="FF0000"/>
                </a:solidFill>
              </a:rPr>
              <a:t> Chicken</a:t>
            </a:r>
          </a:p>
          <a:p>
            <a:r>
              <a:rPr lang="en-NZ" dirty="0" smtClean="0"/>
              <a:t>Prediction of power generation from a wind farm : </a:t>
            </a:r>
            <a:r>
              <a:rPr lang="en-NZ" i="1" dirty="0" err="1" smtClean="0">
                <a:solidFill>
                  <a:srgbClr val="FF0000"/>
                </a:solidFill>
              </a:rPr>
              <a:t>Transpower</a:t>
            </a:r>
            <a:endParaRPr lang="en-NZ" i="1" dirty="0" smtClean="0">
              <a:solidFill>
                <a:srgbClr val="FF0000"/>
              </a:solidFill>
            </a:endParaRPr>
          </a:p>
          <a:p>
            <a:r>
              <a:rPr lang="en-NZ" dirty="0" smtClean="0"/>
              <a:t>Earthquake damage in underground roadways :</a:t>
            </a:r>
          </a:p>
          <a:p>
            <a:pPr marL="0" indent="0">
              <a:buNone/>
            </a:pPr>
            <a:r>
              <a:rPr lang="en-NZ" dirty="0"/>
              <a:t> </a:t>
            </a:r>
            <a:r>
              <a:rPr lang="en-NZ" dirty="0" smtClean="0"/>
              <a:t>    </a:t>
            </a:r>
            <a:r>
              <a:rPr lang="en-NZ" i="1" dirty="0" smtClean="0">
                <a:solidFill>
                  <a:srgbClr val="FF0000"/>
                </a:solidFill>
              </a:rPr>
              <a:t>Solid Energy</a:t>
            </a:r>
          </a:p>
          <a:p>
            <a:r>
              <a:rPr lang="en-NZ" dirty="0" smtClean="0"/>
              <a:t>Modelling the spread of wilding conifer trees :</a:t>
            </a:r>
          </a:p>
          <a:p>
            <a:pPr marL="0" indent="0">
              <a:buNone/>
            </a:pPr>
            <a:r>
              <a:rPr lang="en-NZ" dirty="0"/>
              <a:t> </a:t>
            </a:r>
            <a:r>
              <a:rPr lang="en-NZ" dirty="0" smtClean="0"/>
              <a:t>   </a:t>
            </a:r>
            <a:r>
              <a:rPr lang="en-NZ" i="1" dirty="0" smtClean="0">
                <a:solidFill>
                  <a:srgbClr val="FF0000"/>
                </a:solidFill>
              </a:rPr>
              <a:t>Environment Canterbury </a:t>
            </a:r>
          </a:p>
          <a:p>
            <a:r>
              <a:rPr lang="en-NZ" dirty="0" smtClean="0"/>
              <a:t>Optimal sorting of product into fixed weight packaging </a:t>
            </a:r>
            <a:r>
              <a:rPr lang="en-NZ" i="1" dirty="0" smtClean="0"/>
              <a:t>: </a:t>
            </a:r>
            <a:r>
              <a:rPr lang="en-NZ" i="1" dirty="0" err="1" smtClean="0">
                <a:solidFill>
                  <a:srgbClr val="FF0000"/>
                </a:solidFill>
              </a:rPr>
              <a:t>Compac</a:t>
            </a:r>
            <a:r>
              <a:rPr lang="en-NZ" i="1" dirty="0" smtClean="0">
                <a:solidFill>
                  <a:srgbClr val="FF0000"/>
                </a:solidFill>
              </a:rPr>
              <a:t> Sorting</a:t>
            </a:r>
          </a:p>
          <a:p>
            <a:pPr marL="0" indent="0">
              <a:buNone/>
            </a:pPr>
            <a:endParaRPr lang="en-NZ" i="1" dirty="0" smtClean="0"/>
          </a:p>
          <a:p>
            <a:pPr marL="0" indent="0">
              <a:buNone/>
            </a:pPr>
            <a:endParaRPr lang="en-NZ" i="1" dirty="0" smtClean="0"/>
          </a:p>
          <a:p>
            <a:endParaRPr lang="en-NZ" i="1" dirty="0"/>
          </a:p>
        </p:txBody>
      </p:sp>
    </p:spTree>
    <p:extLst>
      <p:ext uri="{BB962C8B-B14F-4D97-AF65-F5344CB8AC3E}">
        <p14:creationId xmlns:p14="http://schemas.microsoft.com/office/powerpoint/2010/main" val="14859481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74638"/>
            <a:ext cx="7272808" cy="418058"/>
          </a:xfrm>
        </p:spPr>
        <p:txBody>
          <a:bodyPr>
            <a:normAutofit fontScale="90000"/>
          </a:bodyPr>
          <a:lstStyle/>
          <a:p>
            <a:r>
              <a:rPr lang="en-NZ" dirty="0" smtClean="0"/>
              <a:t>2005</a:t>
            </a:r>
            <a:endParaRPr lang="en-NZ" dirty="0"/>
          </a:p>
        </p:txBody>
      </p:sp>
      <p:sp>
        <p:nvSpPr>
          <p:cNvPr id="3" name="Content Placeholder 2"/>
          <p:cNvSpPr>
            <a:spLocks noGrp="1"/>
          </p:cNvSpPr>
          <p:nvPr>
            <p:ph idx="1"/>
          </p:nvPr>
        </p:nvSpPr>
        <p:spPr>
          <a:xfrm>
            <a:off x="457200" y="836712"/>
            <a:ext cx="8229600" cy="5904656"/>
          </a:xfrm>
        </p:spPr>
        <p:txBody>
          <a:bodyPr/>
          <a:lstStyle/>
          <a:p>
            <a:r>
              <a:rPr lang="en-NZ" dirty="0" smtClean="0"/>
              <a:t>Prediction off site deposition of spray drift from horticultural spraying through porous barriers on soil and plant surfaces : </a:t>
            </a:r>
            <a:r>
              <a:rPr lang="en-NZ" i="1" dirty="0" smtClean="0">
                <a:solidFill>
                  <a:srgbClr val="FF0000"/>
                </a:solidFill>
              </a:rPr>
              <a:t>Plant Protection Chemistry</a:t>
            </a:r>
          </a:p>
          <a:p>
            <a:r>
              <a:rPr lang="en-NZ" dirty="0" smtClean="0"/>
              <a:t>Development of empirical relationships for metallurgical design of hot-rolled steel products : </a:t>
            </a:r>
            <a:r>
              <a:rPr lang="en-NZ" i="1" dirty="0" smtClean="0">
                <a:solidFill>
                  <a:srgbClr val="FF0000"/>
                </a:solidFill>
              </a:rPr>
              <a:t>NZ Steel</a:t>
            </a:r>
          </a:p>
          <a:p>
            <a:r>
              <a:rPr lang="en-NZ" dirty="0" smtClean="0"/>
              <a:t>Optimising the relationships of electricity spot prices to input data : </a:t>
            </a:r>
            <a:r>
              <a:rPr lang="en-NZ" i="1" dirty="0" err="1" smtClean="0">
                <a:solidFill>
                  <a:srgbClr val="FF0000"/>
                </a:solidFill>
              </a:rPr>
              <a:t>Transpower</a:t>
            </a:r>
            <a:endParaRPr lang="en-NZ" i="1" dirty="0" smtClean="0">
              <a:solidFill>
                <a:srgbClr val="FF0000"/>
              </a:solidFill>
            </a:endParaRPr>
          </a:p>
          <a:p>
            <a:r>
              <a:rPr lang="en-NZ" dirty="0" smtClean="0"/>
              <a:t>Factors associated with trends in bare ground in high country : </a:t>
            </a:r>
            <a:r>
              <a:rPr lang="en-NZ" i="1" dirty="0" smtClean="0">
                <a:solidFill>
                  <a:srgbClr val="FF0000"/>
                </a:solidFill>
              </a:rPr>
              <a:t>Environment Canterbury</a:t>
            </a:r>
            <a:endParaRPr lang="en-NZ" i="1" dirty="0">
              <a:solidFill>
                <a:srgbClr val="FF0000"/>
              </a:solidFill>
            </a:endParaRPr>
          </a:p>
        </p:txBody>
      </p:sp>
    </p:spTree>
    <p:extLst>
      <p:ext uri="{BB962C8B-B14F-4D97-AF65-F5344CB8AC3E}">
        <p14:creationId xmlns:p14="http://schemas.microsoft.com/office/powerpoint/2010/main" val="3510475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
            <a:ext cx="7772400" cy="836711"/>
          </a:xfrm>
        </p:spPr>
        <p:txBody>
          <a:bodyPr/>
          <a:lstStyle/>
          <a:p>
            <a:r>
              <a:rPr lang="en-NZ" dirty="0" smtClean="0"/>
              <a:t>2005 cont’d</a:t>
            </a:r>
            <a:endParaRPr lang="en-NZ" dirty="0"/>
          </a:p>
        </p:txBody>
      </p:sp>
      <p:sp>
        <p:nvSpPr>
          <p:cNvPr id="3" name="Subtitle 2"/>
          <p:cNvSpPr>
            <a:spLocks noGrp="1"/>
          </p:cNvSpPr>
          <p:nvPr>
            <p:ph type="subTitle" idx="1"/>
          </p:nvPr>
        </p:nvSpPr>
        <p:spPr>
          <a:xfrm>
            <a:off x="0" y="692696"/>
            <a:ext cx="9144000" cy="6165304"/>
          </a:xfrm>
        </p:spPr>
        <p:txBody>
          <a:bodyPr/>
          <a:lstStyle/>
          <a:p>
            <a:pPr marL="457200" indent="-457200" algn="l">
              <a:buFont typeface="Arial" panose="020B0604020202020204" pitchFamily="34" charset="0"/>
              <a:buChar char="•"/>
            </a:pPr>
            <a:r>
              <a:rPr lang="en-NZ" dirty="0" smtClean="0">
                <a:solidFill>
                  <a:schemeClr val="tx1"/>
                </a:solidFill>
              </a:rPr>
              <a:t>Implementing </a:t>
            </a:r>
            <a:r>
              <a:rPr lang="en-NZ" dirty="0" err="1" smtClean="0">
                <a:solidFill>
                  <a:schemeClr val="tx1"/>
                </a:solidFill>
              </a:rPr>
              <a:t>Laniers’s</a:t>
            </a:r>
            <a:r>
              <a:rPr lang="en-NZ" dirty="0" smtClean="0">
                <a:solidFill>
                  <a:schemeClr val="tx1"/>
                </a:solidFill>
              </a:rPr>
              <a:t> patents for stable, safe and economical ultra-short wing </a:t>
            </a:r>
            <a:r>
              <a:rPr lang="en-NZ" dirty="0" err="1" smtClean="0">
                <a:solidFill>
                  <a:schemeClr val="tx1"/>
                </a:solidFill>
              </a:rPr>
              <a:t>vacu</a:t>
            </a:r>
            <a:r>
              <a:rPr lang="en-NZ" dirty="0" smtClean="0">
                <a:solidFill>
                  <a:schemeClr val="tx1"/>
                </a:solidFill>
              </a:rPr>
              <a:t>- and </a:t>
            </a:r>
            <a:r>
              <a:rPr lang="en-NZ" dirty="0" err="1" smtClean="0">
                <a:solidFill>
                  <a:schemeClr val="tx1"/>
                </a:solidFill>
              </a:rPr>
              <a:t>paraplanes</a:t>
            </a:r>
            <a:r>
              <a:rPr lang="en-NZ" dirty="0" smtClean="0">
                <a:solidFill>
                  <a:schemeClr val="tx1"/>
                </a:solidFill>
              </a:rPr>
              <a:t>:</a:t>
            </a:r>
          </a:p>
          <a:p>
            <a:pPr algn="l"/>
            <a:r>
              <a:rPr lang="en-NZ" dirty="0">
                <a:solidFill>
                  <a:srgbClr val="FF0000"/>
                </a:solidFill>
              </a:rPr>
              <a:t> </a:t>
            </a:r>
            <a:r>
              <a:rPr lang="en-NZ" dirty="0" smtClean="0">
                <a:solidFill>
                  <a:srgbClr val="FF0000"/>
                </a:solidFill>
              </a:rPr>
              <a:t>    </a:t>
            </a:r>
            <a:r>
              <a:rPr lang="en-NZ" i="1" dirty="0" smtClean="0">
                <a:solidFill>
                  <a:srgbClr val="FF0000"/>
                </a:solidFill>
              </a:rPr>
              <a:t>Backyard Technology (Australia)</a:t>
            </a:r>
          </a:p>
          <a:p>
            <a:pPr marL="457200" indent="-457200" algn="l">
              <a:buFont typeface="Arial" panose="020B0604020202020204" pitchFamily="34" charset="0"/>
              <a:buChar char="•"/>
            </a:pPr>
            <a:r>
              <a:rPr lang="en-NZ" dirty="0" smtClean="0">
                <a:solidFill>
                  <a:schemeClr val="tx1"/>
                </a:solidFill>
              </a:rPr>
              <a:t>Modelling the physics of high speed weighing </a:t>
            </a:r>
            <a:r>
              <a:rPr lang="en-NZ" i="1" dirty="0" smtClean="0">
                <a:solidFill>
                  <a:schemeClr val="tx1"/>
                </a:solidFill>
              </a:rPr>
              <a:t>: </a:t>
            </a:r>
            <a:r>
              <a:rPr lang="en-NZ" i="1" dirty="0" err="1" smtClean="0">
                <a:solidFill>
                  <a:srgbClr val="FF0000"/>
                </a:solidFill>
              </a:rPr>
              <a:t>Compac</a:t>
            </a:r>
            <a:r>
              <a:rPr lang="en-NZ" i="1" dirty="0" smtClean="0">
                <a:solidFill>
                  <a:srgbClr val="FF0000"/>
                </a:solidFill>
              </a:rPr>
              <a:t> Sorting</a:t>
            </a:r>
          </a:p>
          <a:p>
            <a:pPr marL="457200" indent="-457200" algn="l">
              <a:buFont typeface="Arial" panose="020B0604020202020204" pitchFamily="34" charset="0"/>
              <a:buChar char="•"/>
            </a:pPr>
            <a:r>
              <a:rPr lang="en-NZ" dirty="0" smtClean="0">
                <a:solidFill>
                  <a:schemeClr val="tx1"/>
                </a:solidFill>
              </a:rPr>
              <a:t>Determining temperature control </a:t>
            </a:r>
            <a:r>
              <a:rPr lang="en-NZ" dirty="0" err="1" smtClean="0">
                <a:solidFill>
                  <a:schemeClr val="tx1"/>
                </a:solidFill>
              </a:rPr>
              <a:t>control</a:t>
            </a:r>
            <a:r>
              <a:rPr lang="en-NZ" dirty="0" smtClean="0">
                <a:solidFill>
                  <a:schemeClr val="tx1"/>
                </a:solidFill>
              </a:rPr>
              <a:t> of wash water in a laundry environment </a:t>
            </a:r>
            <a:r>
              <a:rPr lang="en-NZ" i="1" dirty="0" smtClean="0">
                <a:solidFill>
                  <a:schemeClr val="tx1"/>
                </a:solidFill>
              </a:rPr>
              <a:t>: </a:t>
            </a:r>
            <a:r>
              <a:rPr lang="en-NZ" i="1" dirty="0" smtClean="0">
                <a:solidFill>
                  <a:srgbClr val="FF0000"/>
                </a:solidFill>
              </a:rPr>
              <a:t>Fisher and Paykel </a:t>
            </a:r>
          </a:p>
          <a:p>
            <a:pPr algn="l"/>
            <a:r>
              <a:rPr lang="en-NZ" i="1" dirty="0">
                <a:solidFill>
                  <a:srgbClr val="FF0000"/>
                </a:solidFill>
              </a:rPr>
              <a:t> </a:t>
            </a:r>
            <a:r>
              <a:rPr lang="en-NZ" i="1" dirty="0" smtClean="0">
                <a:solidFill>
                  <a:srgbClr val="FF0000"/>
                </a:solidFill>
              </a:rPr>
              <a:t>    </a:t>
            </a:r>
            <a:r>
              <a:rPr lang="en-NZ" i="1" dirty="0" err="1" smtClean="0">
                <a:solidFill>
                  <a:srgbClr val="FF0000"/>
                </a:solidFill>
              </a:rPr>
              <a:t>Whiteware</a:t>
            </a:r>
            <a:endParaRPr lang="en-NZ" i="1" dirty="0">
              <a:solidFill>
                <a:srgbClr val="FF0000"/>
              </a:solidFill>
            </a:endParaRPr>
          </a:p>
        </p:txBody>
      </p:sp>
    </p:spTree>
    <p:extLst>
      <p:ext uri="{BB962C8B-B14F-4D97-AF65-F5344CB8AC3E}">
        <p14:creationId xmlns:p14="http://schemas.microsoft.com/office/powerpoint/2010/main" val="16626254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4704"/>
          </a:xfrm>
        </p:spPr>
        <p:txBody>
          <a:bodyPr/>
          <a:lstStyle/>
          <a:p>
            <a:r>
              <a:rPr lang="en-NZ" dirty="0" smtClean="0"/>
              <a:t>2006</a:t>
            </a:r>
            <a:endParaRPr lang="en-NZ" dirty="0"/>
          </a:p>
        </p:txBody>
      </p:sp>
      <p:sp>
        <p:nvSpPr>
          <p:cNvPr id="3" name="Content Placeholder 2"/>
          <p:cNvSpPr>
            <a:spLocks noGrp="1"/>
          </p:cNvSpPr>
          <p:nvPr>
            <p:ph idx="1"/>
          </p:nvPr>
        </p:nvSpPr>
        <p:spPr>
          <a:xfrm>
            <a:off x="0" y="692696"/>
            <a:ext cx="9144000" cy="6165304"/>
          </a:xfrm>
        </p:spPr>
        <p:txBody>
          <a:bodyPr/>
          <a:lstStyle/>
          <a:p>
            <a:r>
              <a:rPr lang="en-NZ" dirty="0" smtClean="0"/>
              <a:t>Multi-variable relationships in a batch annealing process : </a:t>
            </a:r>
            <a:r>
              <a:rPr lang="en-NZ" i="1" dirty="0" smtClean="0">
                <a:solidFill>
                  <a:srgbClr val="FF0000"/>
                </a:solidFill>
              </a:rPr>
              <a:t>NZ Steel</a:t>
            </a:r>
          </a:p>
          <a:p>
            <a:r>
              <a:rPr lang="en-NZ" dirty="0" smtClean="0"/>
              <a:t>Process driven models for spray retention by plants:</a:t>
            </a:r>
          </a:p>
          <a:p>
            <a:pPr marL="0" indent="0">
              <a:buNone/>
            </a:pPr>
            <a:r>
              <a:rPr lang="en-NZ" i="1" dirty="0"/>
              <a:t> </a:t>
            </a:r>
            <a:r>
              <a:rPr lang="en-NZ" i="1" dirty="0" smtClean="0"/>
              <a:t>   </a:t>
            </a:r>
            <a:r>
              <a:rPr lang="en-NZ" i="1" dirty="0" smtClean="0">
                <a:solidFill>
                  <a:srgbClr val="FF0000"/>
                </a:solidFill>
              </a:rPr>
              <a:t>Plant Protection Chemistry</a:t>
            </a:r>
          </a:p>
          <a:p>
            <a:r>
              <a:rPr lang="en-NZ" dirty="0" smtClean="0"/>
              <a:t>Predicting the effects of agricultural land management change on soil quality and productivity : </a:t>
            </a:r>
            <a:r>
              <a:rPr lang="en-NZ" i="1" dirty="0" smtClean="0">
                <a:solidFill>
                  <a:srgbClr val="FF0000"/>
                </a:solidFill>
              </a:rPr>
              <a:t>Crop and Food Research</a:t>
            </a:r>
          </a:p>
          <a:p>
            <a:r>
              <a:rPr lang="en-NZ" dirty="0" smtClean="0"/>
              <a:t>Expectations for loss of supply in the New Zealand power system: </a:t>
            </a:r>
            <a:r>
              <a:rPr lang="en-NZ" i="1" dirty="0" err="1" smtClean="0">
                <a:solidFill>
                  <a:srgbClr val="FF0000"/>
                </a:solidFill>
              </a:rPr>
              <a:t>Transpower</a:t>
            </a:r>
            <a:r>
              <a:rPr lang="en-NZ" dirty="0" smtClean="0"/>
              <a:t> </a:t>
            </a:r>
            <a:endParaRPr lang="en-NZ" dirty="0"/>
          </a:p>
        </p:txBody>
      </p:sp>
    </p:spTree>
    <p:extLst>
      <p:ext uri="{BB962C8B-B14F-4D97-AF65-F5344CB8AC3E}">
        <p14:creationId xmlns:p14="http://schemas.microsoft.com/office/powerpoint/2010/main" val="243855729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451</TotalTime>
  <Words>1500</Words>
  <Application>Microsoft Office PowerPoint</Application>
  <PresentationFormat>On-screen Show (4:3)</PresentationFormat>
  <Paragraphs>171</Paragraphs>
  <Slides>29</Slides>
  <Notes>2</Notes>
  <HiddenSlides>0</HiddenSlides>
  <MMClips>2</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Successful Initiatives in Australia and New Zealand NIMS Global Forum 2015</vt:lpstr>
      <vt:lpstr>Australia and New Zealand</vt:lpstr>
      <vt:lpstr>Outline</vt:lpstr>
      <vt:lpstr>History</vt:lpstr>
      <vt:lpstr>2. Recent MI  events : 2004-6 </vt:lpstr>
      <vt:lpstr>2004-6 Problem Challenges</vt:lpstr>
      <vt:lpstr>2005</vt:lpstr>
      <vt:lpstr>2005 cont’d</vt:lpstr>
      <vt:lpstr>2006</vt:lpstr>
      <vt:lpstr>2006 cont’d</vt:lpstr>
      <vt:lpstr>2007-15</vt:lpstr>
      <vt:lpstr>Recovery of Vanadium during Steel Manufacture: New Zealand Steel Final report to MISG2011.</vt:lpstr>
      <vt:lpstr>Aim</vt:lpstr>
      <vt:lpstr>The Process</vt:lpstr>
      <vt:lpstr>The process of recovery</vt:lpstr>
      <vt:lpstr>Modelling stages</vt:lpstr>
      <vt:lpstr>Differential Equations: Mass balances </vt:lpstr>
      <vt:lpstr>PowerPoint Presentation</vt:lpstr>
      <vt:lpstr>PowerPoint Presentation</vt:lpstr>
      <vt:lpstr>3. Current MINZ developments </vt:lpstr>
      <vt:lpstr>Mathematics-in-Industry Study Group- New Zealand 2015</vt:lpstr>
      <vt:lpstr>NZ companies (six)  presented these problem challenges:  *Eyedentify – Using big data sets for crime   prevention. *Compac Sorting Equipment Ltd- Calibration    transforms for discrete spectroscopic,    mechanical and optical systems for fruit sorting. *Fonterra- Estimating the impact of various    factors on the amount of foreign objects     removed by the current processes in a moving    stream of milk powder. *Fisher &amp; Paykel Appliances-Temperature    estimation and control of clothes-dryer    temperatures. *Transpower Ltd- Synchronisation of the     frequency of power from renewable    resources of energy for the national grid. *Livestock Improvement Corporation-    Problems from animal genomics: phasing in    reproduction and chromosomes in progeny. </vt:lpstr>
      <vt:lpstr> Read all about it on http://www.minz.org.nz MINZ-SG 2016 speakers: Dr Maria Bruna (Oxford), Director Professor Graeme Wake, Hon Ruth Richardson (KiwiNet), Dr Boris Baeumer (ANZIAM, NZ &amp; Otago). </vt:lpstr>
      <vt:lpstr>Eyedentify             </vt:lpstr>
      <vt:lpstr>Task</vt:lpstr>
      <vt:lpstr>What did MiNZ achieve for the company?</vt:lpstr>
      <vt:lpstr>Now; You/Tube clip……</vt:lpstr>
      <vt:lpstr>MM</vt:lpstr>
      <vt:lpstr>4. The Way Ahead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Mathematics-in-Industry Projects from New Zealand IM Iciam 2015</dc:title>
  <dc:creator>Wake, Graeme</dc:creator>
  <cp:lastModifiedBy>Wake, Graeme</cp:lastModifiedBy>
  <cp:revision>54</cp:revision>
  <dcterms:created xsi:type="dcterms:W3CDTF">2015-08-04T05:32:53Z</dcterms:created>
  <dcterms:modified xsi:type="dcterms:W3CDTF">2015-10-02T23:22:28Z</dcterms:modified>
</cp:coreProperties>
</file>